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2"/>
  </p:notesMasterIdLst>
  <p:sldIdLst>
    <p:sldId id="266" r:id="rId2"/>
    <p:sldId id="256" r:id="rId3"/>
    <p:sldId id="270" r:id="rId4"/>
    <p:sldId id="325" r:id="rId5"/>
    <p:sldId id="299" r:id="rId6"/>
    <p:sldId id="322" r:id="rId7"/>
    <p:sldId id="301" r:id="rId8"/>
    <p:sldId id="269" r:id="rId9"/>
    <p:sldId id="326" r:id="rId10"/>
    <p:sldId id="328" r:id="rId11"/>
    <p:sldId id="327" r:id="rId12"/>
    <p:sldId id="304" r:id="rId13"/>
    <p:sldId id="300" r:id="rId14"/>
    <p:sldId id="309" r:id="rId15"/>
    <p:sldId id="310" r:id="rId16"/>
    <p:sldId id="324" r:id="rId17"/>
    <p:sldId id="302" r:id="rId18"/>
    <p:sldId id="258" r:id="rId19"/>
    <p:sldId id="308" r:id="rId20"/>
    <p:sldId id="33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anwati-sfps-01\home\anosu001\Desktop\CRP\Districts%20college%20readiness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nwati-sfps-01\home\anosu001\Desktop\CRP\Districts%20college%20readiness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'Anwatin Explore'!$A$2</c:f>
              <c:strCache>
                <c:ptCount val="1"/>
                <c:pt idx="0">
                  <c:v>Subgroup</c:v>
                </c:pt>
              </c:strCache>
            </c:strRef>
          </c:tx>
          <c:invertIfNegative val="0"/>
          <c:cat>
            <c:strRef>
              <c:f>'Anwatin Explore'!$B$1:$M$1</c:f>
              <c:strCache>
                <c:ptCount val="10"/>
                <c:pt idx="0">
                  <c:v>English</c:v>
                </c:pt>
                <c:pt idx="3">
                  <c:v>Mathematics</c:v>
                </c:pt>
                <c:pt idx="6">
                  <c:v>Reading</c:v>
                </c:pt>
                <c:pt idx="9">
                  <c:v>Science</c:v>
                </c:pt>
              </c:strCache>
            </c:strRef>
          </c:cat>
          <c:val>
            <c:numRef>
              <c:f>'Anwatin Explore'!$B$2:$M$2</c:f>
            </c:numRef>
          </c:val>
        </c:ser>
        <c:ser>
          <c:idx val="1"/>
          <c:order val="1"/>
          <c:tx>
            <c:strRef>
              <c:f>'Anwatin Explore'!$A$3</c:f>
              <c:strCache>
                <c:ptCount val="1"/>
                <c:pt idx="0">
                  <c:v>Native American </c:v>
                </c:pt>
              </c:strCache>
            </c:strRef>
          </c:tx>
          <c:invertIfNegative val="0"/>
          <c:cat>
            <c:strRef>
              <c:f>'Anwatin Explore'!$B$1:$M$1</c:f>
              <c:strCache>
                <c:ptCount val="10"/>
                <c:pt idx="0">
                  <c:v>English</c:v>
                </c:pt>
                <c:pt idx="3">
                  <c:v>Mathematics</c:v>
                </c:pt>
                <c:pt idx="6">
                  <c:v>Reading</c:v>
                </c:pt>
                <c:pt idx="9">
                  <c:v>Science</c:v>
                </c:pt>
              </c:strCache>
            </c:strRef>
          </c:cat>
          <c:val>
            <c:numRef>
              <c:f>'Anwatin Explore'!$B$3:$M$3</c:f>
              <c:numCache>
                <c:formatCode>General</c:formatCode>
                <c:ptCount val="12"/>
                <c:pt idx="2" formatCode="0%">
                  <c:v>0.2</c:v>
                </c:pt>
                <c:pt idx="5" formatCode="0%">
                  <c:v>0</c:v>
                </c:pt>
                <c:pt idx="8" formatCode="0%">
                  <c:v>0</c:v>
                </c:pt>
                <c:pt idx="11" formatCode="0%">
                  <c:v>0</c:v>
                </c:pt>
              </c:numCache>
            </c:numRef>
          </c:val>
        </c:ser>
        <c:ser>
          <c:idx val="2"/>
          <c:order val="2"/>
          <c:tx>
            <c:strRef>
              <c:f>'Anwatin Explore'!$A$4</c:f>
              <c:strCache>
                <c:ptCount val="1"/>
                <c:pt idx="0">
                  <c:v>African American </c:v>
                </c:pt>
              </c:strCache>
            </c:strRef>
          </c:tx>
          <c:invertIfNegative val="0"/>
          <c:cat>
            <c:strRef>
              <c:f>'Anwatin Explore'!$B$1:$M$1</c:f>
              <c:strCache>
                <c:ptCount val="10"/>
                <c:pt idx="0">
                  <c:v>English</c:v>
                </c:pt>
                <c:pt idx="3">
                  <c:v>Mathematics</c:v>
                </c:pt>
                <c:pt idx="6">
                  <c:v>Reading</c:v>
                </c:pt>
                <c:pt idx="9">
                  <c:v>Science</c:v>
                </c:pt>
              </c:strCache>
            </c:strRef>
          </c:cat>
          <c:val>
            <c:numRef>
              <c:f>'Anwatin Explore'!$B$4:$M$4</c:f>
              <c:numCache>
                <c:formatCode>0%</c:formatCode>
                <c:ptCount val="12"/>
                <c:pt idx="0">
                  <c:v>0.19</c:v>
                </c:pt>
                <c:pt idx="1">
                  <c:v>0.2</c:v>
                </c:pt>
                <c:pt idx="2">
                  <c:v>0.3</c:v>
                </c:pt>
                <c:pt idx="3">
                  <c:v>0.09</c:v>
                </c:pt>
                <c:pt idx="4">
                  <c:v>8.0000000000000099E-2</c:v>
                </c:pt>
                <c:pt idx="5">
                  <c:v>0.12</c:v>
                </c:pt>
                <c:pt idx="6">
                  <c:v>0.13</c:v>
                </c:pt>
                <c:pt idx="7">
                  <c:v>0.13</c:v>
                </c:pt>
                <c:pt idx="8">
                  <c:v>0.15</c:v>
                </c:pt>
                <c:pt idx="9">
                  <c:v>0.03</c:v>
                </c:pt>
                <c:pt idx="10">
                  <c:v>4.0000000000000098E-2</c:v>
                </c:pt>
                <c:pt idx="11">
                  <c:v>0.03</c:v>
                </c:pt>
              </c:numCache>
            </c:numRef>
          </c:val>
        </c:ser>
        <c:ser>
          <c:idx val="3"/>
          <c:order val="3"/>
          <c:tx>
            <c:strRef>
              <c:f>'Anwatin Explore'!$A$5</c:f>
              <c:strCache>
                <c:ptCount val="1"/>
                <c:pt idx="0">
                  <c:v>Asian </c:v>
                </c:pt>
              </c:strCache>
            </c:strRef>
          </c:tx>
          <c:invertIfNegative val="0"/>
          <c:cat>
            <c:strRef>
              <c:f>'Anwatin Explore'!$B$1:$M$1</c:f>
              <c:strCache>
                <c:ptCount val="10"/>
                <c:pt idx="0">
                  <c:v>English</c:v>
                </c:pt>
                <c:pt idx="3">
                  <c:v>Mathematics</c:v>
                </c:pt>
                <c:pt idx="6">
                  <c:v>Reading</c:v>
                </c:pt>
                <c:pt idx="9">
                  <c:v>Science</c:v>
                </c:pt>
              </c:strCache>
            </c:strRef>
          </c:cat>
          <c:val>
            <c:numRef>
              <c:f>'Anwatin Explore'!$B$5:$M$5</c:f>
              <c:numCache>
                <c:formatCode>0%</c:formatCode>
                <c:ptCount val="12"/>
                <c:pt idx="0">
                  <c:v>0.17</c:v>
                </c:pt>
                <c:pt idx="1">
                  <c:v>0.42</c:v>
                </c:pt>
                <c:pt idx="2">
                  <c:v>0.48</c:v>
                </c:pt>
                <c:pt idx="3">
                  <c:v>0.21</c:v>
                </c:pt>
                <c:pt idx="4">
                  <c:v>0.37</c:v>
                </c:pt>
                <c:pt idx="5">
                  <c:v>0.3</c:v>
                </c:pt>
                <c:pt idx="6">
                  <c:v>0.17</c:v>
                </c:pt>
                <c:pt idx="7">
                  <c:v>0.21</c:v>
                </c:pt>
                <c:pt idx="8">
                  <c:v>0.13</c:v>
                </c:pt>
                <c:pt idx="9">
                  <c:v>8.0000000000000099E-2</c:v>
                </c:pt>
                <c:pt idx="10">
                  <c:v>0</c:v>
                </c:pt>
                <c:pt idx="11">
                  <c:v>0</c:v>
                </c:pt>
              </c:numCache>
            </c:numRef>
          </c:val>
        </c:ser>
        <c:ser>
          <c:idx val="4"/>
          <c:order val="4"/>
          <c:tx>
            <c:strRef>
              <c:f>'Anwatin Explore'!$A$6</c:f>
              <c:strCache>
                <c:ptCount val="1"/>
                <c:pt idx="0">
                  <c:v>Hispanic </c:v>
                </c:pt>
              </c:strCache>
            </c:strRef>
          </c:tx>
          <c:invertIfNegative val="0"/>
          <c:cat>
            <c:strRef>
              <c:f>'Anwatin Explore'!$B$1:$M$1</c:f>
              <c:strCache>
                <c:ptCount val="10"/>
                <c:pt idx="0">
                  <c:v>English</c:v>
                </c:pt>
                <c:pt idx="3">
                  <c:v>Mathematics</c:v>
                </c:pt>
                <c:pt idx="6">
                  <c:v>Reading</c:v>
                </c:pt>
                <c:pt idx="9">
                  <c:v>Science</c:v>
                </c:pt>
              </c:strCache>
            </c:strRef>
          </c:cat>
          <c:val>
            <c:numRef>
              <c:f>'Anwatin Explore'!$B$6:$M$6</c:f>
              <c:numCache>
                <c:formatCode>General</c:formatCode>
                <c:ptCount val="12"/>
                <c:pt idx="2" formatCode="0%">
                  <c:v>0.21</c:v>
                </c:pt>
                <c:pt idx="5" formatCode="0%">
                  <c:v>0.21</c:v>
                </c:pt>
                <c:pt idx="8" formatCode="0%">
                  <c:v>0.15</c:v>
                </c:pt>
                <c:pt idx="11" formatCode="0%">
                  <c:v>0</c:v>
                </c:pt>
              </c:numCache>
            </c:numRef>
          </c:val>
        </c:ser>
        <c:ser>
          <c:idx val="5"/>
          <c:order val="5"/>
          <c:tx>
            <c:strRef>
              <c:f>'Anwatin Explore'!$A$7</c:f>
              <c:strCache>
                <c:ptCount val="1"/>
                <c:pt idx="0">
                  <c:v>Caucasian </c:v>
                </c:pt>
              </c:strCache>
            </c:strRef>
          </c:tx>
          <c:invertIfNegative val="0"/>
          <c:cat>
            <c:strRef>
              <c:f>'Anwatin Explore'!$B$1:$M$1</c:f>
              <c:strCache>
                <c:ptCount val="10"/>
                <c:pt idx="0">
                  <c:v>English</c:v>
                </c:pt>
                <c:pt idx="3">
                  <c:v>Mathematics</c:v>
                </c:pt>
                <c:pt idx="6">
                  <c:v>Reading</c:v>
                </c:pt>
                <c:pt idx="9">
                  <c:v>Science</c:v>
                </c:pt>
              </c:strCache>
            </c:strRef>
          </c:cat>
          <c:val>
            <c:numRef>
              <c:f>'Anwatin Explore'!$B$7:$M$7</c:f>
              <c:numCache>
                <c:formatCode>0%</c:formatCode>
                <c:ptCount val="12"/>
                <c:pt idx="0">
                  <c:v>0.78</c:v>
                </c:pt>
                <c:pt idx="1">
                  <c:v>0.72000000000000097</c:v>
                </c:pt>
                <c:pt idx="2">
                  <c:v>0.77000000000000102</c:v>
                </c:pt>
                <c:pt idx="3">
                  <c:v>0.630000000000001</c:v>
                </c:pt>
                <c:pt idx="4">
                  <c:v>0.69000000000000095</c:v>
                </c:pt>
                <c:pt idx="5">
                  <c:v>0.58000000000000096</c:v>
                </c:pt>
                <c:pt idx="6">
                  <c:v>0.69000000000000095</c:v>
                </c:pt>
                <c:pt idx="7">
                  <c:v>0.65000000000000102</c:v>
                </c:pt>
                <c:pt idx="8">
                  <c:v>0.56999999999999995</c:v>
                </c:pt>
                <c:pt idx="9">
                  <c:v>0.43</c:v>
                </c:pt>
                <c:pt idx="10">
                  <c:v>0.28999999999999998</c:v>
                </c:pt>
                <c:pt idx="11">
                  <c:v>0.3</c:v>
                </c:pt>
              </c:numCache>
            </c:numRef>
          </c:val>
        </c:ser>
        <c:ser>
          <c:idx val="6"/>
          <c:order val="6"/>
          <c:tx>
            <c:strRef>
              <c:f>'Anwatin Explore'!$A$8</c:f>
              <c:strCache>
                <c:ptCount val="1"/>
                <c:pt idx="0">
                  <c:v>Limited English Proficient </c:v>
                </c:pt>
              </c:strCache>
            </c:strRef>
          </c:tx>
          <c:invertIfNegative val="0"/>
          <c:cat>
            <c:strRef>
              <c:f>'Anwatin Explore'!$B$1:$M$1</c:f>
              <c:strCache>
                <c:ptCount val="10"/>
                <c:pt idx="0">
                  <c:v>English</c:v>
                </c:pt>
                <c:pt idx="3">
                  <c:v>Mathematics</c:v>
                </c:pt>
                <c:pt idx="6">
                  <c:v>Reading</c:v>
                </c:pt>
                <c:pt idx="9">
                  <c:v>Science</c:v>
                </c:pt>
              </c:strCache>
            </c:strRef>
          </c:cat>
          <c:val>
            <c:numRef>
              <c:f>'Anwatin Explore'!$B$8:$M$8</c:f>
              <c:numCache>
                <c:formatCode>0%</c:formatCode>
                <c:ptCount val="12"/>
                <c:pt idx="0">
                  <c:v>0</c:v>
                </c:pt>
                <c:pt idx="1">
                  <c:v>7.0000000000000007E-2</c:v>
                </c:pt>
                <c:pt idx="2">
                  <c:v>6.0000000000000102E-2</c:v>
                </c:pt>
                <c:pt idx="3">
                  <c:v>0</c:v>
                </c:pt>
                <c:pt idx="4">
                  <c:v>0</c:v>
                </c:pt>
                <c:pt idx="5">
                  <c:v>5.00000000000001E-2</c:v>
                </c:pt>
                <c:pt idx="6">
                  <c:v>0</c:v>
                </c:pt>
                <c:pt idx="7">
                  <c:v>0</c:v>
                </c:pt>
                <c:pt idx="8">
                  <c:v>0</c:v>
                </c:pt>
                <c:pt idx="9">
                  <c:v>0</c:v>
                </c:pt>
                <c:pt idx="10">
                  <c:v>0</c:v>
                </c:pt>
                <c:pt idx="11">
                  <c:v>0</c:v>
                </c:pt>
              </c:numCache>
            </c:numRef>
          </c:val>
        </c:ser>
        <c:ser>
          <c:idx val="7"/>
          <c:order val="7"/>
          <c:tx>
            <c:strRef>
              <c:f>'Anwatin Explore'!$A$9</c:f>
              <c:strCache>
                <c:ptCount val="1"/>
                <c:pt idx="0">
                  <c:v>Special Education </c:v>
                </c:pt>
              </c:strCache>
            </c:strRef>
          </c:tx>
          <c:invertIfNegative val="0"/>
          <c:cat>
            <c:strRef>
              <c:f>'Anwatin Explore'!$B$1:$M$1</c:f>
              <c:strCache>
                <c:ptCount val="10"/>
                <c:pt idx="0">
                  <c:v>English</c:v>
                </c:pt>
                <c:pt idx="3">
                  <c:v>Mathematics</c:v>
                </c:pt>
                <c:pt idx="6">
                  <c:v>Reading</c:v>
                </c:pt>
                <c:pt idx="9">
                  <c:v>Science</c:v>
                </c:pt>
              </c:strCache>
            </c:strRef>
          </c:cat>
          <c:val>
            <c:numRef>
              <c:f>'Anwatin Explore'!$B$9:$M$9</c:f>
              <c:numCache>
                <c:formatCode>0%</c:formatCode>
                <c:ptCount val="12"/>
                <c:pt idx="0">
                  <c:v>6.0000000000000102E-2</c:v>
                </c:pt>
                <c:pt idx="1">
                  <c:v>7.0000000000000007E-2</c:v>
                </c:pt>
                <c:pt idx="2">
                  <c:v>5.00000000000001E-2</c:v>
                </c:pt>
                <c:pt idx="3">
                  <c:v>0</c:v>
                </c:pt>
                <c:pt idx="4">
                  <c:v>0</c:v>
                </c:pt>
                <c:pt idx="5">
                  <c:v>5.00000000000001E-2</c:v>
                </c:pt>
                <c:pt idx="6">
                  <c:v>6.0000000000000102E-2</c:v>
                </c:pt>
                <c:pt idx="7">
                  <c:v>0</c:v>
                </c:pt>
                <c:pt idx="8">
                  <c:v>0</c:v>
                </c:pt>
                <c:pt idx="9">
                  <c:v>0</c:v>
                </c:pt>
                <c:pt idx="10">
                  <c:v>0</c:v>
                </c:pt>
                <c:pt idx="11">
                  <c:v>0</c:v>
                </c:pt>
              </c:numCache>
            </c:numRef>
          </c:val>
        </c:ser>
        <c:ser>
          <c:idx val="8"/>
          <c:order val="8"/>
          <c:tx>
            <c:strRef>
              <c:f>'Anwatin Explore'!$A$10</c:f>
              <c:strCache>
                <c:ptCount val="1"/>
                <c:pt idx="0">
                  <c:v>Free/Reduced Lunch </c:v>
                </c:pt>
              </c:strCache>
            </c:strRef>
          </c:tx>
          <c:invertIfNegative val="0"/>
          <c:cat>
            <c:strRef>
              <c:f>'Anwatin Explore'!$B$1:$M$1</c:f>
              <c:strCache>
                <c:ptCount val="10"/>
                <c:pt idx="0">
                  <c:v>English</c:v>
                </c:pt>
                <c:pt idx="3">
                  <c:v>Mathematics</c:v>
                </c:pt>
                <c:pt idx="6">
                  <c:v>Reading</c:v>
                </c:pt>
                <c:pt idx="9">
                  <c:v>Science</c:v>
                </c:pt>
              </c:strCache>
            </c:strRef>
          </c:cat>
          <c:val>
            <c:numRef>
              <c:f>'Anwatin Explore'!$B$10:$M$10</c:f>
              <c:numCache>
                <c:formatCode>0%</c:formatCode>
                <c:ptCount val="12"/>
                <c:pt idx="0">
                  <c:v>0.2</c:v>
                </c:pt>
                <c:pt idx="1">
                  <c:v>0.26</c:v>
                </c:pt>
                <c:pt idx="2">
                  <c:v>0.32000000000000101</c:v>
                </c:pt>
                <c:pt idx="3">
                  <c:v>0.12</c:v>
                </c:pt>
                <c:pt idx="4">
                  <c:v>0.19</c:v>
                </c:pt>
                <c:pt idx="5">
                  <c:v>0.2</c:v>
                </c:pt>
                <c:pt idx="6">
                  <c:v>0.13</c:v>
                </c:pt>
                <c:pt idx="7">
                  <c:v>0.17</c:v>
                </c:pt>
                <c:pt idx="8">
                  <c:v>0.15</c:v>
                </c:pt>
                <c:pt idx="9">
                  <c:v>0.02</c:v>
                </c:pt>
                <c:pt idx="10">
                  <c:v>0.02</c:v>
                </c:pt>
                <c:pt idx="11">
                  <c:v>0.03</c:v>
                </c:pt>
              </c:numCache>
            </c:numRef>
          </c:val>
        </c:ser>
        <c:ser>
          <c:idx val="9"/>
          <c:order val="9"/>
          <c:tx>
            <c:strRef>
              <c:f>'Anwatin Explore'!$A$11</c:f>
              <c:strCache>
                <c:ptCount val="1"/>
                <c:pt idx="0">
                  <c:v>All Students </c:v>
                </c:pt>
              </c:strCache>
            </c:strRef>
          </c:tx>
          <c:invertIfNegative val="0"/>
          <c:cat>
            <c:strRef>
              <c:f>'Anwatin Explore'!$B$1:$M$1</c:f>
              <c:strCache>
                <c:ptCount val="10"/>
                <c:pt idx="0">
                  <c:v>English</c:v>
                </c:pt>
                <c:pt idx="3">
                  <c:v>Mathematics</c:v>
                </c:pt>
                <c:pt idx="6">
                  <c:v>Reading</c:v>
                </c:pt>
                <c:pt idx="9">
                  <c:v>Science</c:v>
                </c:pt>
              </c:strCache>
            </c:strRef>
          </c:cat>
          <c:val>
            <c:numRef>
              <c:f>'Anwatin Explore'!$B$11:$M$11</c:f>
              <c:numCache>
                <c:formatCode>0%</c:formatCode>
                <c:ptCount val="12"/>
                <c:pt idx="0">
                  <c:v>0.41</c:v>
                </c:pt>
                <c:pt idx="1">
                  <c:v>0.380000000000001</c:v>
                </c:pt>
                <c:pt idx="2">
                  <c:v>0.45</c:v>
                </c:pt>
                <c:pt idx="3">
                  <c:v>0.310000000000001</c:v>
                </c:pt>
                <c:pt idx="4">
                  <c:v>0.28000000000000003</c:v>
                </c:pt>
                <c:pt idx="5">
                  <c:v>0.28999999999999998</c:v>
                </c:pt>
                <c:pt idx="6">
                  <c:v>0.34</c:v>
                </c:pt>
                <c:pt idx="7">
                  <c:v>0.27</c:v>
                </c:pt>
                <c:pt idx="8">
                  <c:v>0.27</c:v>
                </c:pt>
                <c:pt idx="9">
                  <c:v>0.17</c:v>
                </c:pt>
                <c:pt idx="10">
                  <c:v>8.0000000000000099E-2</c:v>
                </c:pt>
                <c:pt idx="11">
                  <c:v>0.1</c:v>
                </c:pt>
              </c:numCache>
            </c:numRef>
          </c:val>
        </c:ser>
        <c:ser>
          <c:idx val="10"/>
          <c:order val="10"/>
          <c:tx>
            <c:strRef>
              <c:f>'Anwatin Explore'!$A$12</c:f>
              <c:strCache>
                <c:ptCount val="1"/>
                <c:pt idx="0">
                  <c:v>District </c:v>
                </c:pt>
              </c:strCache>
            </c:strRef>
          </c:tx>
          <c:invertIfNegative val="0"/>
          <c:cat>
            <c:strRef>
              <c:f>'Anwatin Explore'!$B$1:$M$1</c:f>
              <c:strCache>
                <c:ptCount val="10"/>
                <c:pt idx="0">
                  <c:v>English</c:v>
                </c:pt>
                <c:pt idx="3">
                  <c:v>Mathematics</c:v>
                </c:pt>
                <c:pt idx="6">
                  <c:v>Reading</c:v>
                </c:pt>
                <c:pt idx="9">
                  <c:v>Science</c:v>
                </c:pt>
              </c:strCache>
            </c:strRef>
          </c:cat>
          <c:val>
            <c:numRef>
              <c:f>'Anwatin Explore'!$B$12:$M$12</c:f>
              <c:numCache>
                <c:formatCode>0%</c:formatCode>
                <c:ptCount val="12"/>
                <c:pt idx="0">
                  <c:v>0.380000000000001</c:v>
                </c:pt>
                <c:pt idx="1">
                  <c:v>0.4</c:v>
                </c:pt>
                <c:pt idx="2">
                  <c:v>0.44</c:v>
                </c:pt>
                <c:pt idx="3">
                  <c:v>0.24</c:v>
                </c:pt>
                <c:pt idx="4">
                  <c:v>0.26</c:v>
                </c:pt>
                <c:pt idx="5">
                  <c:v>0.26</c:v>
                </c:pt>
                <c:pt idx="6">
                  <c:v>0.28999999999999998</c:v>
                </c:pt>
                <c:pt idx="7">
                  <c:v>0.3</c:v>
                </c:pt>
                <c:pt idx="8">
                  <c:v>0.28000000000000003</c:v>
                </c:pt>
                <c:pt idx="9">
                  <c:v>0.13</c:v>
                </c:pt>
                <c:pt idx="10">
                  <c:v>0.13</c:v>
                </c:pt>
                <c:pt idx="11">
                  <c:v>0.12</c:v>
                </c:pt>
              </c:numCache>
            </c:numRef>
          </c:val>
        </c:ser>
        <c:ser>
          <c:idx val="11"/>
          <c:order val="11"/>
          <c:tx>
            <c:strRef>
              <c:f>'Anwatin Explore'!$A$13</c:f>
              <c:strCache>
                <c:ptCount val="1"/>
                <c:pt idx="0">
                  <c:v>Nation </c:v>
                </c:pt>
              </c:strCache>
            </c:strRef>
          </c:tx>
          <c:invertIfNegative val="0"/>
          <c:cat>
            <c:strRef>
              <c:f>'Anwatin Explore'!$B$1:$M$1</c:f>
              <c:strCache>
                <c:ptCount val="10"/>
                <c:pt idx="0">
                  <c:v>English</c:v>
                </c:pt>
                <c:pt idx="3">
                  <c:v>Mathematics</c:v>
                </c:pt>
                <c:pt idx="6">
                  <c:v>Reading</c:v>
                </c:pt>
                <c:pt idx="9">
                  <c:v>Science</c:v>
                </c:pt>
              </c:strCache>
            </c:strRef>
          </c:cat>
          <c:val>
            <c:numRef>
              <c:f>'Anwatin Explore'!$B$13:$M$13</c:f>
              <c:numCache>
                <c:formatCode>0%</c:formatCode>
                <c:ptCount val="12"/>
                <c:pt idx="0">
                  <c:v>0.61000000000000099</c:v>
                </c:pt>
                <c:pt idx="1">
                  <c:v>0.61000000000000099</c:v>
                </c:pt>
                <c:pt idx="2">
                  <c:v>0.61000000000000099</c:v>
                </c:pt>
                <c:pt idx="3">
                  <c:v>0.36</c:v>
                </c:pt>
                <c:pt idx="4">
                  <c:v>0.36</c:v>
                </c:pt>
                <c:pt idx="5">
                  <c:v>0.36</c:v>
                </c:pt>
                <c:pt idx="6">
                  <c:v>0.36</c:v>
                </c:pt>
                <c:pt idx="7">
                  <c:v>0.36</c:v>
                </c:pt>
                <c:pt idx="8">
                  <c:v>0.36</c:v>
                </c:pt>
                <c:pt idx="9">
                  <c:v>0.1</c:v>
                </c:pt>
                <c:pt idx="10">
                  <c:v>0.1</c:v>
                </c:pt>
                <c:pt idx="11">
                  <c:v>0.1</c:v>
                </c:pt>
              </c:numCache>
            </c:numRef>
          </c:val>
        </c:ser>
        <c:dLbls>
          <c:showLegendKey val="0"/>
          <c:showVal val="0"/>
          <c:showCatName val="0"/>
          <c:showSerName val="0"/>
          <c:showPercent val="0"/>
          <c:showBubbleSize val="0"/>
        </c:dLbls>
        <c:gapWidth val="75"/>
        <c:overlap val="-25"/>
        <c:axId val="38809600"/>
        <c:axId val="38811136"/>
      </c:barChart>
      <c:catAx>
        <c:axId val="38809600"/>
        <c:scaling>
          <c:orientation val="minMax"/>
        </c:scaling>
        <c:delete val="0"/>
        <c:axPos val="b"/>
        <c:majorTickMark val="none"/>
        <c:minorTickMark val="none"/>
        <c:tickLblPos val="nextTo"/>
        <c:crossAx val="38811136"/>
        <c:crosses val="autoZero"/>
        <c:auto val="1"/>
        <c:lblAlgn val="ctr"/>
        <c:lblOffset val="100"/>
        <c:noMultiLvlLbl val="0"/>
      </c:catAx>
      <c:valAx>
        <c:axId val="38811136"/>
        <c:scaling>
          <c:orientation val="minMax"/>
        </c:scaling>
        <c:delete val="0"/>
        <c:axPos val="l"/>
        <c:majorGridlines/>
        <c:numFmt formatCode="0%" sourceLinked="0"/>
        <c:majorTickMark val="none"/>
        <c:minorTickMark val="none"/>
        <c:tickLblPos val="nextTo"/>
        <c:spPr>
          <a:ln w="9525">
            <a:noFill/>
          </a:ln>
        </c:spPr>
        <c:crossAx val="38809600"/>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South!$A$2</c:f>
              <c:strCache>
                <c:ptCount val="1"/>
                <c:pt idx="0">
                  <c:v>Subgroup</c:v>
                </c:pt>
              </c:strCache>
            </c:strRef>
          </c:tx>
          <c:invertIfNegative val="0"/>
          <c:cat>
            <c:strRef>
              <c:f>South!$B$1:$M$1</c:f>
              <c:strCache>
                <c:ptCount val="10"/>
                <c:pt idx="0">
                  <c:v>English</c:v>
                </c:pt>
                <c:pt idx="3">
                  <c:v>Mathematics</c:v>
                </c:pt>
                <c:pt idx="6">
                  <c:v>Reading</c:v>
                </c:pt>
                <c:pt idx="9">
                  <c:v>Science</c:v>
                </c:pt>
              </c:strCache>
            </c:strRef>
          </c:cat>
          <c:val>
            <c:numRef>
              <c:f>South!$B$2:$M$2</c:f>
            </c:numRef>
          </c:val>
        </c:ser>
        <c:ser>
          <c:idx val="1"/>
          <c:order val="1"/>
          <c:tx>
            <c:strRef>
              <c:f>South!$A$3</c:f>
              <c:strCache>
                <c:ptCount val="1"/>
                <c:pt idx="0">
                  <c:v>Native American </c:v>
                </c:pt>
              </c:strCache>
            </c:strRef>
          </c:tx>
          <c:invertIfNegative val="0"/>
          <c:cat>
            <c:strRef>
              <c:f>South!$B$1:$M$1</c:f>
              <c:strCache>
                <c:ptCount val="10"/>
                <c:pt idx="0">
                  <c:v>English</c:v>
                </c:pt>
                <c:pt idx="3">
                  <c:v>Mathematics</c:v>
                </c:pt>
                <c:pt idx="6">
                  <c:v>Reading</c:v>
                </c:pt>
                <c:pt idx="9">
                  <c:v>Science</c:v>
                </c:pt>
              </c:strCache>
            </c:strRef>
          </c:cat>
          <c:val>
            <c:numRef>
              <c:f>South!$B$3:$M$3</c:f>
              <c:numCache>
                <c:formatCode>0.00%</c:formatCode>
                <c:ptCount val="12"/>
                <c:pt idx="0">
                  <c:v>0.27</c:v>
                </c:pt>
                <c:pt idx="1">
                  <c:v>0.21</c:v>
                </c:pt>
                <c:pt idx="2">
                  <c:v>0.32000000000000101</c:v>
                </c:pt>
                <c:pt idx="3">
                  <c:v>0.1</c:v>
                </c:pt>
                <c:pt idx="4">
                  <c:v>0.1</c:v>
                </c:pt>
                <c:pt idx="5">
                  <c:v>0.11</c:v>
                </c:pt>
                <c:pt idx="6">
                  <c:v>0.33000000000000101</c:v>
                </c:pt>
                <c:pt idx="7">
                  <c:v>0.1</c:v>
                </c:pt>
                <c:pt idx="8">
                  <c:v>0.22</c:v>
                </c:pt>
                <c:pt idx="9">
                  <c:v>0.05</c:v>
                </c:pt>
                <c:pt idx="10">
                  <c:v>0.03</c:v>
                </c:pt>
                <c:pt idx="11">
                  <c:v>0.14000000000000001</c:v>
                </c:pt>
              </c:numCache>
            </c:numRef>
          </c:val>
        </c:ser>
        <c:ser>
          <c:idx val="2"/>
          <c:order val="2"/>
          <c:tx>
            <c:strRef>
              <c:f>South!$A$4</c:f>
              <c:strCache>
                <c:ptCount val="1"/>
                <c:pt idx="0">
                  <c:v>African American </c:v>
                </c:pt>
              </c:strCache>
            </c:strRef>
          </c:tx>
          <c:invertIfNegative val="0"/>
          <c:cat>
            <c:strRef>
              <c:f>South!$B$1:$M$1</c:f>
              <c:strCache>
                <c:ptCount val="10"/>
                <c:pt idx="0">
                  <c:v>English</c:v>
                </c:pt>
                <c:pt idx="3">
                  <c:v>Mathematics</c:v>
                </c:pt>
                <c:pt idx="6">
                  <c:v>Reading</c:v>
                </c:pt>
                <c:pt idx="9">
                  <c:v>Science</c:v>
                </c:pt>
              </c:strCache>
            </c:strRef>
          </c:cat>
          <c:val>
            <c:numRef>
              <c:f>South!$B$4:$M$4</c:f>
              <c:numCache>
                <c:formatCode>0.00%</c:formatCode>
                <c:ptCount val="12"/>
                <c:pt idx="0">
                  <c:v>0.33000000000000101</c:v>
                </c:pt>
                <c:pt idx="1">
                  <c:v>0.380000000000001</c:v>
                </c:pt>
                <c:pt idx="2">
                  <c:v>0.48</c:v>
                </c:pt>
                <c:pt idx="3">
                  <c:v>0.17</c:v>
                </c:pt>
                <c:pt idx="4">
                  <c:v>0.12</c:v>
                </c:pt>
                <c:pt idx="5">
                  <c:v>0.19</c:v>
                </c:pt>
                <c:pt idx="6">
                  <c:v>0.3</c:v>
                </c:pt>
                <c:pt idx="7">
                  <c:v>0.310000000000001</c:v>
                </c:pt>
                <c:pt idx="8">
                  <c:v>0.3</c:v>
                </c:pt>
                <c:pt idx="9">
                  <c:v>0.11</c:v>
                </c:pt>
                <c:pt idx="10">
                  <c:v>0.11</c:v>
                </c:pt>
                <c:pt idx="11">
                  <c:v>0.1</c:v>
                </c:pt>
              </c:numCache>
            </c:numRef>
          </c:val>
        </c:ser>
        <c:ser>
          <c:idx val="3"/>
          <c:order val="3"/>
          <c:tx>
            <c:strRef>
              <c:f>South!$A$5</c:f>
              <c:strCache>
                <c:ptCount val="1"/>
                <c:pt idx="0">
                  <c:v>Asian </c:v>
                </c:pt>
              </c:strCache>
            </c:strRef>
          </c:tx>
          <c:invertIfNegative val="0"/>
          <c:cat>
            <c:strRef>
              <c:f>South!$B$1:$M$1</c:f>
              <c:strCache>
                <c:ptCount val="10"/>
                <c:pt idx="0">
                  <c:v>English</c:v>
                </c:pt>
                <c:pt idx="3">
                  <c:v>Mathematics</c:v>
                </c:pt>
                <c:pt idx="6">
                  <c:v>Reading</c:v>
                </c:pt>
                <c:pt idx="9">
                  <c:v>Science</c:v>
                </c:pt>
              </c:strCache>
            </c:strRef>
          </c:cat>
          <c:val>
            <c:numRef>
              <c:f>South!$B$5:$M$5</c:f>
              <c:numCache>
                <c:formatCode>0.00%</c:formatCode>
                <c:ptCount val="12"/>
                <c:pt idx="0">
                  <c:v>0.65000000000000102</c:v>
                </c:pt>
                <c:pt idx="1">
                  <c:v>0.5</c:v>
                </c:pt>
                <c:pt idx="2">
                  <c:v>0.53</c:v>
                </c:pt>
                <c:pt idx="3">
                  <c:v>0.5</c:v>
                </c:pt>
                <c:pt idx="4">
                  <c:v>0.39000000000000101</c:v>
                </c:pt>
                <c:pt idx="5">
                  <c:v>0.23</c:v>
                </c:pt>
                <c:pt idx="6">
                  <c:v>0.42</c:v>
                </c:pt>
                <c:pt idx="7">
                  <c:v>0.47</c:v>
                </c:pt>
                <c:pt idx="8">
                  <c:v>0.5</c:v>
                </c:pt>
                <c:pt idx="9">
                  <c:v>0.19</c:v>
                </c:pt>
                <c:pt idx="10">
                  <c:v>0.17</c:v>
                </c:pt>
                <c:pt idx="11">
                  <c:v>0.17</c:v>
                </c:pt>
              </c:numCache>
            </c:numRef>
          </c:val>
        </c:ser>
        <c:ser>
          <c:idx val="4"/>
          <c:order val="4"/>
          <c:tx>
            <c:strRef>
              <c:f>South!$A$6</c:f>
              <c:strCache>
                <c:ptCount val="1"/>
                <c:pt idx="0">
                  <c:v>Hispanic </c:v>
                </c:pt>
              </c:strCache>
            </c:strRef>
          </c:tx>
          <c:invertIfNegative val="0"/>
          <c:cat>
            <c:strRef>
              <c:f>South!$B$1:$M$1</c:f>
              <c:strCache>
                <c:ptCount val="10"/>
                <c:pt idx="0">
                  <c:v>English</c:v>
                </c:pt>
                <c:pt idx="3">
                  <c:v>Mathematics</c:v>
                </c:pt>
                <c:pt idx="6">
                  <c:v>Reading</c:v>
                </c:pt>
                <c:pt idx="9">
                  <c:v>Science</c:v>
                </c:pt>
              </c:strCache>
            </c:strRef>
          </c:cat>
          <c:val>
            <c:numRef>
              <c:f>South!$B$6:$M$6</c:f>
              <c:numCache>
                <c:formatCode>0.00%</c:formatCode>
                <c:ptCount val="12"/>
                <c:pt idx="0">
                  <c:v>0.60000000000000098</c:v>
                </c:pt>
                <c:pt idx="1">
                  <c:v>0.380000000000001</c:v>
                </c:pt>
                <c:pt idx="2">
                  <c:v>0.52</c:v>
                </c:pt>
                <c:pt idx="3">
                  <c:v>0.34</c:v>
                </c:pt>
                <c:pt idx="4">
                  <c:v>0.2</c:v>
                </c:pt>
                <c:pt idx="5">
                  <c:v>0.24</c:v>
                </c:pt>
                <c:pt idx="6">
                  <c:v>0.49</c:v>
                </c:pt>
                <c:pt idx="7">
                  <c:v>0.28000000000000003</c:v>
                </c:pt>
                <c:pt idx="8">
                  <c:v>0.4</c:v>
                </c:pt>
                <c:pt idx="9">
                  <c:v>0.12</c:v>
                </c:pt>
                <c:pt idx="10">
                  <c:v>0.18</c:v>
                </c:pt>
                <c:pt idx="11">
                  <c:v>0.2</c:v>
                </c:pt>
              </c:numCache>
            </c:numRef>
          </c:val>
        </c:ser>
        <c:ser>
          <c:idx val="5"/>
          <c:order val="5"/>
          <c:tx>
            <c:strRef>
              <c:f>South!$A$7</c:f>
              <c:strCache>
                <c:ptCount val="1"/>
                <c:pt idx="0">
                  <c:v>Caucasian </c:v>
                </c:pt>
              </c:strCache>
            </c:strRef>
          </c:tx>
          <c:invertIfNegative val="0"/>
          <c:cat>
            <c:strRef>
              <c:f>South!$B$1:$M$1</c:f>
              <c:strCache>
                <c:ptCount val="10"/>
                <c:pt idx="0">
                  <c:v>English</c:v>
                </c:pt>
                <c:pt idx="3">
                  <c:v>Mathematics</c:v>
                </c:pt>
                <c:pt idx="6">
                  <c:v>Reading</c:v>
                </c:pt>
                <c:pt idx="9">
                  <c:v>Science</c:v>
                </c:pt>
              </c:strCache>
            </c:strRef>
          </c:cat>
          <c:val>
            <c:numRef>
              <c:f>South!$B$7:$M$7</c:f>
              <c:numCache>
                <c:formatCode>0.00%</c:formatCode>
                <c:ptCount val="12"/>
                <c:pt idx="0">
                  <c:v>0.8</c:v>
                </c:pt>
                <c:pt idx="1">
                  <c:v>0.84000000000000097</c:v>
                </c:pt>
                <c:pt idx="2">
                  <c:v>0.83000000000000096</c:v>
                </c:pt>
                <c:pt idx="3">
                  <c:v>0.62000000000000099</c:v>
                </c:pt>
                <c:pt idx="4">
                  <c:v>0.60000000000000098</c:v>
                </c:pt>
                <c:pt idx="5">
                  <c:v>0.55000000000000004</c:v>
                </c:pt>
                <c:pt idx="6">
                  <c:v>0.74000000000000099</c:v>
                </c:pt>
                <c:pt idx="7">
                  <c:v>0.74000000000000099</c:v>
                </c:pt>
                <c:pt idx="8">
                  <c:v>0.71000000000000096</c:v>
                </c:pt>
                <c:pt idx="9">
                  <c:v>0.380000000000001</c:v>
                </c:pt>
                <c:pt idx="10">
                  <c:v>0.45</c:v>
                </c:pt>
                <c:pt idx="11">
                  <c:v>0.43</c:v>
                </c:pt>
              </c:numCache>
            </c:numRef>
          </c:val>
        </c:ser>
        <c:ser>
          <c:idx val="6"/>
          <c:order val="6"/>
          <c:tx>
            <c:strRef>
              <c:f>South!$A$8</c:f>
              <c:strCache>
                <c:ptCount val="1"/>
                <c:pt idx="0">
                  <c:v>Limited English Proficient </c:v>
                </c:pt>
              </c:strCache>
            </c:strRef>
          </c:tx>
          <c:invertIfNegative val="0"/>
          <c:cat>
            <c:strRef>
              <c:f>South!$B$1:$M$1</c:f>
              <c:strCache>
                <c:ptCount val="10"/>
                <c:pt idx="0">
                  <c:v>English</c:v>
                </c:pt>
                <c:pt idx="3">
                  <c:v>Mathematics</c:v>
                </c:pt>
                <c:pt idx="6">
                  <c:v>Reading</c:v>
                </c:pt>
                <c:pt idx="9">
                  <c:v>Science</c:v>
                </c:pt>
              </c:strCache>
            </c:strRef>
          </c:cat>
          <c:val>
            <c:numRef>
              <c:f>South!$B$8:$M$8</c:f>
              <c:numCache>
                <c:formatCode>0.00%</c:formatCode>
                <c:ptCount val="12"/>
                <c:pt idx="0">
                  <c:v>0.16</c:v>
                </c:pt>
                <c:pt idx="1">
                  <c:v>0.05</c:v>
                </c:pt>
                <c:pt idx="2">
                  <c:v>0.33000000000000101</c:v>
                </c:pt>
                <c:pt idx="3">
                  <c:v>0.13</c:v>
                </c:pt>
                <c:pt idx="4">
                  <c:v>0.05</c:v>
                </c:pt>
                <c:pt idx="5">
                  <c:v>0.1</c:v>
                </c:pt>
                <c:pt idx="6">
                  <c:v>0.06</c:v>
                </c:pt>
                <c:pt idx="7">
                  <c:v>0.09</c:v>
                </c:pt>
                <c:pt idx="8">
                  <c:v>0.19</c:v>
                </c:pt>
                <c:pt idx="9">
                  <c:v>0</c:v>
                </c:pt>
                <c:pt idx="10">
                  <c:v>0</c:v>
                </c:pt>
                <c:pt idx="11">
                  <c:v>0.05</c:v>
                </c:pt>
              </c:numCache>
            </c:numRef>
          </c:val>
        </c:ser>
        <c:ser>
          <c:idx val="7"/>
          <c:order val="7"/>
          <c:tx>
            <c:strRef>
              <c:f>South!$A$9</c:f>
              <c:strCache>
                <c:ptCount val="1"/>
                <c:pt idx="0">
                  <c:v>Special Education </c:v>
                </c:pt>
              </c:strCache>
            </c:strRef>
          </c:tx>
          <c:invertIfNegative val="0"/>
          <c:cat>
            <c:strRef>
              <c:f>South!$B$1:$M$1</c:f>
              <c:strCache>
                <c:ptCount val="10"/>
                <c:pt idx="0">
                  <c:v>English</c:v>
                </c:pt>
                <c:pt idx="3">
                  <c:v>Mathematics</c:v>
                </c:pt>
                <c:pt idx="6">
                  <c:v>Reading</c:v>
                </c:pt>
                <c:pt idx="9">
                  <c:v>Science</c:v>
                </c:pt>
              </c:strCache>
            </c:strRef>
          </c:cat>
          <c:val>
            <c:numRef>
              <c:f>South!$B$9:$M$9</c:f>
              <c:numCache>
                <c:formatCode>0.00%</c:formatCode>
                <c:ptCount val="12"/>
                <c:pt idx="0">
                  <c:v>0.19</c:v>
                </c:pt>
                <c:pt idx="1">
                  <c:v>0.18</c:v>
                </c:pt>
                <c:pt idx="2">
                  <c:v>0.26</c:v>
                </c:pt>
                <c:pt idx="3">
                  <c:v>0</c:v>
                </c:pt>
                <c:pt idx="4">
                  <c:v>0.06</c:v>
                </c:pt>
                <c:pt idx="5">
                  <c:v>0.1</c:v>
                </c:pt>
                <c:pt idx="6">
                  <c:v>0.16</c:v>
                </c:pt>
                <c:pt idx="7">
                  <c:v>0.15</c:v>
                </c:pt>
                <c:pt idx="8">
                  <c:v>0.33000000000000101</c:v>
                </c:pt>
                <c:pt idx="9">
                  <c:v>0.03</c:v>
                </c:pt>
                <c:pt idx="10">
                  <c:v>0.06</c:v>
                </c:pt>
                <c:pt idx="11">
                  <c:v>0.08</c:v>
                </c:pt>
              </c:numCache>
            </c:numRef>
          </c:val>
        </c:ser>
        <c:ser>
          <c:idx val="8"/>
          <c:order val="8"/>
          <c:tx>
            <c:strRef>
              <c:f>South!$A$10</c:f>
              <c:strCache>
                <c:ptCount val="1"/>
                <c:pt idx="0">
                  <c:v>Free/Reduced Lunch </c:v>
                </c:pt>
              </c:strCache>
            </c:strRef>
          </c:tx>
          <c:invertIfNegative val="0"/>
          <c:cat>
            <c:strRef>
              <c:f>South!$B$1:$M$1</c:f>
              <c:strCache>
                <c:ptCount val="10"/>
                <c:pt idx="0">
                  <c:v>English</c:v>
                </c:pt>
                <c:pt idx="3">
                  <c:v>Mathematics</c:v>
                </c:pt>
                <c:pt idx="6">
                  <c:v>Reading</c:v>
                </c:pt>
                <c:pt idx="9">
                  <c:v>Science</c:v>
                </c:pt>
              </c:strCache>
            </c:strRef>
          </c:cat>
          <c:val>
            <c:numRef>
              <c:f>South!$B$10:$M$10</c:f>
              <c:numCache>
                <c:formatCode>0.00%</c:formatCode>
                <c:ptCount val="12"/>
                <c:pt idx="0">
                  <c:v>0.39000000000000101</c:v>
                </c:pt>
                <c:pt idx="1">
                  <c:v>0.33000000000000101</c:v>
                </c:pt>
                <c:pt idx="2">
                  <c:v>0.42</c:v>
                </c:pt>
                <c:pt idx="3">
                  <c:v>0.2</c:v>
                </c:pt>
                <c:pt idx="4">
                  <c:v>0.2</c:v>
                </c:pt>
                <c:pt idx="5">
                  <c:v>0.14000000000000001</c:v>
                </c:pt>
                <c:pt idx="6">
                  <c:v>0.32000000000000101</c:v>
                </c:pt>
                <c:pt idx="7">
                  <c:v>0.28999999999999998</c:v>
                </c:pt>
                <c:pt idx="8">
                  <c:v>0.310000000000001</c:v>
                </c:pt>
                <c:pt idx="9">
                  <c:v>0.09</c:v>
                </c:pt>
                <c:pt idx="10">
                  <c:v>0.12</c:v>
                </c:pt>
                <c:pt idx="11">
                  <c:v>0.1</c:v>
                </c:pt>
              </c:numCache>
            </c:numRef>
          </c:val>
        </c:ser>
        <c:ser>
          <c:idx val="9"/>
          <c:order val="9"/>
          <c:tx>
            <c:strRef>
              <c:f>South!$A$11</c:f>
              <c:strCache>
                <c:ptCount val="1"/>
                <c:pt idx="0">
                  <c:v>All Students </c:v>
                </c:pt>
              </c:strCache>
            </c:strRef>
          </c:tx>
          <c:invertIfNegative val="0"/>
          <c:cat>
            <c:strRef>
              <c:f>South!$B$1:$M$1</c:f>
              <c:strCache>
                <c:ptCount val="10"/>
                <c:pt idx="0">
                  <c:v>English</c:v>
                </c:pt>
                <c:pt idx="3">
                  <c:v>Mathematics</c:v>
                </c:pt>
                <c:pt idx="6">
                  <c:v>Reading</c:v>
                </c:pt>
                <c:pt idx="9">
                  <c:v>Science</c:v>
                </c:pt>
              </c:strCache>
            </c:strRef>
          </c:cat>
          <c:val>
            <c:numRef>
              <c:f>South!$B$11:$M$11</c:f>
              <c:numCache>
                <c:formatCode>0.00%</c:formatCode>
                <c:ptCount val="12"/>
                <c:pt idx="0">
                  <c:v>0.64000000000000101</c:v>
                </c:pt>
                <c:pt idx="1">
                  <c:v>0.62000000000000099</c:v>
                </c:pt>
                <c:pt idx="2">
                  <c:v>0.66000000000000103</c:v>
                </c:pt>
                <c:pt idx="3">
                  <c:v>0.46</c:v>
                </c:pt>
                <c:pt idx="4">
                  <c:v>0.4</c:v>
                </c:pt>
                <c:pt idx="5">
                  <c:v>0.37</c:v>
                </c:pt>
                <c:pt idx="6">
                  <c:v>0.57999999999999996</c:v>
                </c:pt>
                <c:pt idx="7">
                  <c:v>0.54</c:v>
                </c:pt>
                <c:pt idx="8">
                  <c:v>0.53</c:v>
                </c:pt>
                <c:pt idx="9">
                  <c:v>0.27</c:v>
                </c:pt>
                <c:pt idx="10">
                  <c:v>0.3</c:v>
                </c:pt>
                <c:pt idx="11">
                  <c:v>0.28999999999999998</c:v>
                </c:pt>
              </c:numCache>
            </c:numRef>
          </c:val>
        </c:ser>
        <c:ser>
          <c:idx val="10"/>
          <c:order val="10"/>
          <c:tx>
            <c:strRef>
              <c:f>South!$A$12</c:f>
              <c:strCache>
                <c:ptCount val="1"/>
                <c:pt idx="0">
                  <c:v>District </c:v>
                </c:pt>
              </c:strCache>
            </c:strRef>
          </c:tx>
          <c:invertIfNegative val="0"/>
          <c:cat>
            <c:strRef>
              <c:f>South!$B$1:$M$1</c:f>
              <c:strCache>
                <c:ptCount val="10"/>
                <c:pt idx="0">
                  <c:v>English</c:v>
                </c:pt>
                <c:pt idx="3">
                  <c:v>Mathematics</c:v>
                </c:pt>
                <c:pt idx="6">
                  <c:v>Reading</c:v>
                </c:pt>
                <c:pt idx="9">
                  <c:v>Science</c:v>
                </c:pt>
              </c:strCache>
            </c:strRef>
          </c:cat>
          <c:val>
            <c:numRef>
              <c:f>South!$B$12:$M$12</c:f>
              <c:numCache>
                <c:formatCode>0.00%</c:formatCode>
                <c:ptCount val="12"/>
                <c:pt idx="0">
                  <c:v>0.4</c:v>
                </c:pt>
                <c:pt idx="1">
                  <c:v>0.43</c:v>
                </c:pt>
                <c:pt idx="2">
                  <c:v>0.48</c:v>
                </c:pt>
                <c:pt idx="3">
                  <c:v>0.25</c:v>
                </c:pt>
                <c:pt idx="4">
                  <c:v>0.23</c:v>
                </c:pt>
                <c:pt idx="5">
                  <c:v>0.27</c:v>
                </c:pt>
                <c:pt idx="6">
                  <c:v>0.34</c:v>
                </c:pt>
                <c:pt idx="7">
                  <c:v>0.34</c:v>
                </c:pt>
                <c:pt idx="8">
                  <c:v>0.36</c:v>
                </c:pt>
                <c:pt idx="9">
                  <c:v>0.14000000000000001</c:v>
                </c:pt>
                <c:pt idx="10">
                  <c:v>0.17</c:v>
                </c:pt>
                <c:pt idx="11">
                  <c:v>0.2</c:v>
                </c:pt>
              </c:numCache>
            </c:numRef>
          </c:val>
        </c:ser>
        <c:ser>
          <c:idx val="11"/>
          <c:order val="11"/>
          <c:tx>
            <c:strRef>
              <c:f>South!$A$13</c:f>
              <c:strCache>
                <c:ptCount val="1"/>
                <c:pt idx="0">
                  <c:v>Nation </c:v>
                </c:pt>
              </c:strCache>
            </c:strRef>
          </c:tx>
          <c:invertIfNegative val="0"/>
          <c:cat>
            <c:strRef>
              <c:f>South!$B$1:$M$1</c:f>
              <c:strCache>
                <c:ptCount val="10"/>
                <c:pt idx="0">
                  <c:v>English</c:v>
                </c:pt>
                <c:pt idx="3">
                  <c:v>Mathematics</c:v>
                </c:pt>
                <c:pt idx="6">
                  <c:v>Reading</c:v>
                </c:pt>
                <c:pt idx="9">
                  <c:v>Science</c:v>
                </c:pt>
              </c:strCache>
            </c:strRef>
          </c:cat>
          <c:val>
            <c:numRef>
              <c:f>South!$B$13:$M$13</c:f>
              <c:numCache>
                <c:formatCode>0.00%</c:formatCode>
                <c:ptCount val="12"/>
                <c:pt idx="0">
                  <c:v>0.68</c:v>
                </c:pt>
                <c:pt idx="1">
                  <c:v>0.68</c:v>
                </c:pt>
                <c:pt idx="2">
                  <c:v>0.68</c:v>
                </c:pt>
                <c:pt idx="3">
                  <c:v>0.34</c:v>
                </c:pt>
                <c:pt idx="4">
                  <c:v>0.34</c:v>
                </c:pt>
                <c:pt idx="5">
                  <c:v>0.34</c:v>
                </c:pt>
                <c:pt idx="6">
                  <c:v>0.5</c:v>
                </c:pt>
                <c:pt idx="7">
                  <c:v>0.5</c:v>
                </c:pt>
                <c:pt idx="8">
                  <c:v>0.5</c:v>
                </c:pt>
                <c:pt idx="9">
                  <c:v>0.22</c:v>
                </c:pt>
                <c:pt idx="10">
                  <c:v>0.22</c:v>
                </c:pt>
                <c:pt idx="11">
                  <c:v>0.22</c:v>
                </c:pt>
              </c:numCache>
            </c:numRef>
          </c:val>
        </c:ser>
        <c:dLbls>
          <c:showLegendKey val="0"/>
          <c:showVal val="0"/>
          <c:showCatName val="0"/>
          <c:showSerName val="0"/>
          <c:showPercent val="0"/>
          <c:showBubbleSize val="0"/>
        </c:dLbls>
        <c:gapWidth val="75"/>
        <c:overlap val="-25"/>
        <c:axId val="38547456"/>
        <c:axId val="38548992"/>
      </c:barChart>
      <c:catAx>
        <c:axId val="38547456"/>
        <c:scaling>
          <c:orientation val="minMax"/>
        </c:scaling>
        <c:delete val="0"/>
        <c:axPos val="b"/>
        <c:majorTickMark val="none"/>
        <c:minorTickMark val="none"/>
        <c:tickLblPos val="nextTo"/>
        <c:crossAx val="38548992"/>
        <c:crosses val="autoZero"/>
        <c:auto val="1"/>
        <c:lblAlgn val="ctr"/>
        <c:lblOffset val="100"/>
        <c:noMultiLvlLbl val="0"/>
      </c:catAx>
      <c:valAx>
        <c:axId val="38548992"/>
        <c:scaling>
          <c:orientation val="minMax"/>
        </c:scaling>
        <c:delete val="0"/>
        <c:axPos val="l"/>
        <c:majorGridlines/>
        <c:numFmt formatCode="0%" sourceLinked="0"/>
        <c:majorTickMark val="none"/>
        <c:minorTickMark val="none"/>
        <c:tickLblPos val="nextTo"/>
        <c:spPr>
          <a:ln w="9525">
            <a:noFill/>
          </a:ln>
        </c:spPr>
        <c:crossAx val="38547456"/>
        <c:crosses val="autoZero"/>
        <c:crossBetween val="between"/>
      </c:valAx>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3E432D-2213-43EB-8017-4C173BE0810C}" type="datetimeFigureOut">
              <a:rPr lang="en-US"/>
              <a:pPr>
                <a:defRPr/>
              </a:pPr>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A4B56D1-3DEB-4049-8DD0-AC5724FF58D1}" type="slidenum">
              <a:rPr lang="en-US"/>
              <a:pPr>
                <a:defRPr/>
              </a:pPr>
              <a:t>‹#›</a:t>
            </a:fld>
            <a:endParaRPr lang="en-US"/>
          </a:p>
        </p:txBody>
      </p:sp>
    </p:spTree>
    <p:extLst>
      <p:ext uri="{BB962C8B-B14F-4D97-AF65-F5344CB8AC3E}">
        <p14:creationId xmlns:p14="http://schemas.microsoft.com/office/powerpoint/2010/main" val="1888347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Presentation </a:t>
            </a:r>
            <a:r>
              <a:rPr lang="en-US" smtClean="0"/>
              <a:t>to</a:t>
            </a:r>
            <a:r>
              <a:rPr lang="en-US" baseline="0" smtClean="0"/>
              <a:t> the TGC Cohort</a:t>
            </a:r>
            <a:endParaRPr lang="en-US" dirty="0"/>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CF900E7-3387-4E61-B869-2465480F8B03}" type="slidenum">
              <a:rPr lang="en-US" smtClean="0"/>
              <a:pPr/>
              <a:t>12</a:t>
            </a:fld>
            <a:endParaRPr lang="en-US" smtClean="0"/>
          </a:p>
        </p:txBody>
      </p:sp>
      <p:sp>
        <p:nvSpPr>
          <p:cNvPr id="2150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2297" tIns="46149" rIns="92297" bIns="46149" anchor="b"/>
          <a:lstStyle/>
          <a:p>
            <a:pPr algn="r" defTabSz="922338"/>
            <a:fld id="{538A6B73-BAC5-4D9D-A3D4-58978CD83B35}" type="slidenum">
              <a:rPr lang="en-US" sz="1200">
                <a:ea typeface="ＭＳ Ｐゴシック" pitchFamily="34" charset="-128"/>
              </a:rPr>
              <a:pPr algn="r" defTabSz="922338"/>
              <a:t>12</a:t>
            </a:fld>
            <a:endParaRPr lang="en-US" sz="1200">
              <a:ea typeface="ＭＳ Ｐゴシック" pitchFamily="34" charset="-128"/>
            </a:endParaRPr>
          </a:p>
        </p:txBody>
      </p:sp>
      <p:sp>
        <p:nvSpPr>
          <p:cNvPr id="21508" name="Rectangle 2"/>
          <p:cNvSpPr>
            <a:spLocks noGrp="1" noRot="1" noChangeAspect="1" noChangeArrowheads="1" noTextEdit="1"/>
          </p:cNvSpPr>
          <p:nvPr>
            <p:ph type="sldImg"/>
          </p:nvPr>
        </p:nvSpPr>
        <p:spPr>
          <a:xfrm>
            <a:off x="1144588" y="687388"/>
            <a:ext cx="4570412" cy="3427412"/>
          </a:xfrm>
          <a:ln/>
        </p:spPr>
      </p:sp>
      <p:sp>
        <p:nvSpPr>
          <p:cNvPr id="21509" name="Rectangle 3"/>
          <p:cNvSpPr>
            <a:spLocks noGrp="1" noChangeArrowheads="1"/>
          </p:cNvSpPr>
          <p:nvPr>
            <p:ph type="body" idx="1"/>
          </p:nvPr>
        </p:nvSpPr>
        <p:spPr>
          <a:xfrm>
            <a:off x="685800" y="4343400"/>
            <a:ext cx="5486400" cy="4113213"/>
          </a:xfrm>
          <a:noFill/>
          <a:ln/>
        </p:spPr>
        <p:txBody>
          <a:bodyPr lIns="92297" tIns="46149" rIns="92297" bIns="46149"/>
          <a:lstStyle/>
          <a:p>
            <a:pPr eaLnBrk="1" hangingPunct="1"/>
            <a:r>
              <a:rPr lang="en-US" b="0" i="1" dirty="0" smtClean="0"/>
              <a:t>Investigate the World,  </a:t>
            </a:r>
            <a:r>
              <a:rPr lang="en-US" b="0" i="0" dirty="0" smtClean="0"/>
              <a:t>r</a:t>
            </a:r>
            <a:r>
              <a:rPr lang="en-US" b="0" dirty="0" smtClean="0"/>
              <a:t>ecognize perspectives, others’ and their own, communicate ideas effectively with diverse audiences and take action to improve conditions.</a:t>
            </a:r>
            <a:endParaRPr lang="en-US" b="0" i="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MPS 20</a:t>
            </a:r>
            <a:endParaRPr lang="en-US" dirty="0"/>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http://www.pinterest.com/pin/546483736006046219/</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Excerpts from the NSTA </a:t>
            </a:r>
            <a:r>
              <a:rPr lang="en-US" i="1" smtClean="0"/>
              <a:t>Pathways to the</a:t>
            </a:r>
            <a:r>
              <a:rPr lang="en-US" smtClean="0"/>
              <a:t> </a:t>
            </a:r>
            <a:r>
              <a:rPr lang="en-US" i="1" smtClean="0"/>
              <a:t>Science Standards </a:t>
            </a:r>
            <a:r>
              <a:rPr lang="en-US" smtClean="0"/>
              <a:t>(1997-1998); in each edition see Appendix B: National Science Education Standards</a:t>
            </a:r>
          </a:p>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A7FDF-23AB-40D7-8AEB-46EF8900722B}"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0C17F20-EFF2-489F-9425-F14E9D94489C}" type="slidenum">
              <a:rPr lang="en-US" smtClean="0"/>
              <a:pPr/>
              <a:t>19</a:t>
            </a:fld>
            <a:endParaRPr lang="en-US" smtClean="0"/>
          </a:p>
        </p:txBody>
      </p:sp>
      <p:sp>
        <p:nvSpPr>
          <p:cNvPr id="3174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2297" tIns="46149" rIns="92297" bIns="46149" anchor="b"/>
          <a:lstStyle/>
          <a:p>
            <a:pPr algn="r" defTabSz="922338"/>
            <a:fld id="{9476BB5F-8848-437F-B7EB-03C79ECA5DE2}" type="slidenum">
              <a:rPr lang="en-US" sz="1200">
                <a:ea typeface="ＭＳ Ｐゴシック" pitchFamily="34" charset="-128"/>
              </a:rPr>
              <a:pPr algn="r" defTabSz="922338"/>
              <a:t>19</a:t>
            </a:fld>
            <a:endParaRPr lang="en-US" sz="1200">
              <a:ea typeface="ＭＳ Ｐゴシック" pitchFamily="34" charset="-128"/>
            </a:endParaRPr>
          </a:p>
        </p:txBody>
      </p:sp>
      <p:sp>
        <p:nvSpPr>
          <p:cNvPr id="31748" name="Rectangle 2"/>
          <p:cNvSpPr>
            <a:spLocks noGrp="1" noRot="1" noChangeAspect="1" noChangeArrowheads="1" noTextEdit="1"/>
          </p:cNvSpPr>
          <p:nvPr>
            <p:ph type="sldImg"/>
          </p:nvPr>
        </p:nvSpPr>
        <p:spPr>
          <a:xfrm>
            <a:off x="1143000" y="687388"/>
            <a:ext cx="4572000" cy="3429000"/>
          </a:xfrm>
          <a:ln/>
        </p:spPr>
      </p:sp>
      <p:sp>
        <p:nvSpPr>
          <p:cNvPr id="31749" name="Rectangle 3"/>
          <p:cNvSpPr>
            <a:spLocks noGrp="1" noChangeArrowheads="1"/>
          </p:cNvSpPr>
          <p:nvPr>
            <p:ph type="body" idx="1"/>
          </p:nvPr>
        </p:nvSpPr>
        <p:spPr>
          <a:xfrm>
            <a:off x="685800" y="4343400"/>
            <a:ext cx="5486400" cy="4113213"/>
          </a:xfrm>
          <a:noFill/>
          <a:ln/>
        </p:spPr>
        <p:txBody>
          <a:bodyPr lIns="92297" tIns="46149" rIns="92297" bIns="46149"/>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Symbolism . Let’s examine what this means for them and try to put ourselves in their shoes.  How do we help them maximize their potential and package their </a:t>
            </a:r>
            <a:r>
              <a:rPr lang="en-US" b="1" dirty="0" smtClean="0"/>
              <a:t>brand</a:t>
            </a:r>
            <a:r>
              <a:rPr lang="en-US" dirty="0" smtClean="0"/>
              <a:t> to enable them to compete globally, effectively and efficiently. How do we provide them</a:t>
            </a:r>
            <a:r>
              <a:rPr lang="en-US" baseline="0" dirty="0" smtClean="0"/>
              <a:t> learning opportunities that are relevant to their prevailing culture?</a:t>
            </a:r>
            <a:endParaRPr lang="en-US" dirty="0" smtClean="0"/>
          </a:p>
        </p:txBody>
      </p:sp>
      <p:sp>
        <p:nvSpPr>
          <p:cNvPr id="4" name="Slide Number Placeholder 3"/>
          <p:cNvSpPr>
            <a:spLocks noGrp="1"/>
          </p:cNvSpPr>
          <p:nvPr>
            <p:ph type="sldNum" sz="quarter" idx="5"/>
          </p:nvPr>
        </p:nvSpPr>
        <p:spPr/>
        <p:txBody>
          <a:bodyPr/>
          <a:lstStyle/>
          <a:p>
            <a:pPr>
              <a:defRPr/>
            </a:pPr>
            <a:fld id="{F17A3757-80D4-465C-A565-35E203F4C5E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what extent are we ensuring that our global citizens are receiving culturally relevant education – the 21</a:t>
            </a:r>
            <a:r>
              <a:rPr lang="en-US" baseline="30000" dirty="0" smtClean="0"/>
              <a:t>st</a:t>
            </a:r>
            <a:r>
              <a:rPr lang="en-US" baseline="0" dirty="0" smtClean="0"/>
              <a:t> and beyond culture? </a:t>
            </a:r>
            <a:r>
              <a:rPr lang="en-US" dirty="0" smtClean="0"/>
              <a:t>What if Urban education is synonymous with Global Education? Global Education is culturally</a:t>
            </a:r>
            <a:r>
              <a:rPr lang="en-US" baseline="0" dirty="0" smtClean="0"/>
              <a:t> relevant education for our global citizens.</a:t>
            </a:r>
            <a:endParaRPr lang="en-US" dirty="0"/>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seek to educate our students to </a:t>
            </a:r>
            <a:endParaRPr lang="en-US" dirty="0"/>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 of</a:t>
            </a:r>
            <a:r>
              <a:rPr lang="en-US" baseline="0" dirty="0" smtClean="0"/>
              <a:t> our Acceleration 2020 Strategic plan, it is now imperative that we begin to fulfill our promise to our students, families and community by enacting a focus systemic action plan for global education. Our citizen deserve nothing less.</a:t>
            </a:r>
            <a:endParaRPr lang="en-US" dirty="0"/>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a:t>
            </a:r>
            <a:r>
              <a:rPr lang="en-US" baseline="0" dirty="0" smtClean="0"/>
              <a:t> are already addressing these ‘buzz’ around us. </a:t>
            </a:r>
            <a:endParaRPr lang="en-US" dirty="0" smtClean="0"/>
          </a:p>
        </p:txBody>
      </p:sp>
      <p:sp>
        <p:nvSpPr>
          <p:cNvPr id="4" name="Slide Number Placeholder 3"/>
          <p:cNvSpPr>
            <a:spLocks noGrp="1"/>
          </p:cNvSpPr>
          <p:nvPr>
            <p:ph type="sldNum" sz="quarter" idx="5"/>
          </p:nvPr>
        </p:nvSpPr>
        <p:spPr/>
        <p:txBody>
          <a:bodyPr/>
          <a:lstStyle/>
          <a:p>
            <a:pPr>
              <a:defRPr/>
            </a:pPr>
            <a:fld id="{A7C6A14D-EE4F-4298-ACF5-0B43C109DE4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Our world is changing at an unprecedented pace. To prepare our students, lessons must go beyond the "3 R's" and foster 21st century skills. Skills like critical thinking, communication, collaboration and creativity will be essential for students to take on the challenges and opportunities that lie ahead.</a:t>
            </a:r>
          </a:p>
          <a:p>
            <a:endParaRPr lang="en-US" dirty="0"/>
          </a:p>
        </p:txBody>
      </p:sp>
      <p:sp>
        <p:nvSpPr>
          <p:cNvPr id="4" name="Slide Number Placeholder 3"/>
          <p:cNvSpPr>
            <a:spLocks noGrp="1"/>
          </p:cNvSpPr>
          <p:nvPr>
            <p:ph type="sldNum" sz="quarter" idx="10"/>
          </p:nvPr>
        </p:nvSpPr>
        <p:spPr/>
        <p:txBody>
          <a:bodyPr/>
          <a:lstStyle/>
          <a:p>
            <a:pPr>
              <a:defRPr/>
            </a:pPr>
            <a:fld id="{7A4B56D1-3DEB-4049-8DD0-AC5724FF58D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1406D823-46B1-4D9D-83A5-04D108348DE0}" type="datetimeFigureOut">
              <a:rPr lang="en-US"/>
              <a:pPr>
                <a:defRPr/>
              </a:pPr>
              <a:t>4/13/2015</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5E7672A-C572-4BED-AE47-9D15202363B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ACFFAF-5639-4C93-B6D3-9B34E935A13A}" type="datetimeFigureOut">
              <a:rPr lang="en-US"/>
              <a:pPr>
                <a:defRPr/>
              </a:pPr>
              <a:t>4/13/2015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4BEAB90-CB15-4DDF-A14F-65ED285F2E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D45D584-B417-4B77-8CB1-135C275459AF}" type="datetimeFigureOut">
              <a:rPr lang="en-US"/>
              <a:pPr>
                <a:defRPr/>
              </a:pPr>
              <a:t>4/13/2015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93558E0-2F92-4CDB-BBB4-7073FFEDB3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4AA5D1B5-E0ED-4D8D-8A60-060FF1D7298A}" type="datetimeFigureOut">
              <a:rPr lang="en-US"/>
              <a:pPr>
                <a:defRPr/>
              </a:pPr>
              <a:t>4/13/2015</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65F060C6-2E48-438E-8286-DFE5F9BAD4F6}"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5FAA0DB-D36F-4DB7-B8C6-FDEA883D36AF}" type="datetimeFigureOut">
              <a:rPr lang="en-US"/>
              <a:pPr>
                <a:defRPr/>
              </a:pPr>
              <a:t>4/13/2015</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8FE89CB-22B2-4530-9913-2BE7C638EAA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40DD29D-41D5-4249-AC36-34E1CD8F82F2}" type="datetimeFigureOut">
              <a:rPr lang="en-US"/>
              <a:pPr>
                <a:defRPr/>
              </a:pPr>
              <a:t>4/13/2015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4212F87-0A02-47E6-8ECC-556029760A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3B49BCB4-4717-4B70-A664-4455FC3E97F2}" type="datetimeFigureOut">
              <a:rPr lang="en-US"/>
              <a:pPr>
                <a:defRPr/>
              </a:pPr>
              <a:t>4/13/2015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DD74E95-A4CD-4C7B-8D34-DB4B23D10F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A23EF44F-8146-4812-B773-8A5ADEBF467E}" type="datetimeFigureOut">
              <a:rPr lang="en-US"/>
              <a:pPr>
                <a:defRPr/>
              </a:pPr>
              <a:t>4/13/2015</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1503B94-2333-4DA8-8BFC-B3AFBF17B49C}"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6FCB30F-6EB4-421A-83FE-830D1E9A1E06}" type="datetimeFigureOut">
              <a:rPr lang="en-US"/>
              <a:pPr>
                <a:defRPr/>
              </a:pPr>
              <a:t>4/13/2015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E0BD372-50F0-4400-8F56-5B3CE5FA9D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86BA81FE-9D86-4866-AC31-AA297CAC9B4B}" type="datetimeFigureOut">
              <a:rPr lang="en-US"/>
              <a:pPr>
                <a:defRPr/>
              </a:pPr>
              <a:t>4/13/2015</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64AE1FBD-16C8-47EF-BF4D-4DC8BFC84D6E}"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C49A2B6C-21EB-4291-80D5-4F66BE43FE1C}" type="datetimeFigureOut">
              <a:rPr lang="en-US"/>
              <a:pPr>
                <a:defRPr/>
              </a:pPr>
              <a:t>4/13/2015</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BB08AC65-0443-4EC0-B31E-782EFC0383D3}"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2F1C78D3-8682-4C00-855E-FBEF4F219C36}" type="datetimeFigureOut">
              <a:rPr lang="en-US"/>
              <a:pPr>
                <a:defRPr/>
              </a:pPr>
              <a:t>4/13/2015</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D50A01EF-A537-4BE8-B2C9-CD3FDBF152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0" r:id="rId4"/>
    <p:sldLayoutId id="2147483891" r:id="rId5"/>
    <p:sldLayoutId id="2147483898" r:id="rId6"/>
    <p:sldLayoutId id="2147483892" r:id="rId7"/>
    <p:sldLayoutId id="2147483899" r:id="rId8"/>
    <p:sldLayoutId id="2147483900" r:id="rId9"/>
    <p:sldLayoutId id="2147483893" r:id="rId10"/>
    <p:sldLayoutId id="214748389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4.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globaleducationconference.com/page/2014-conference/" TargetMode="External"/><Relationship Id="rId3" Type="http://schemas.openxmlformats.org/officeDocument/2006/relationships/hyperlink" Target="http://www.primarysource.org/" TargetMode="External"/><Relationship Id="rId7" Type="http://schemas.openxmlformats.org/officeDocument/2006/relationships/hyperlink" Target="https://en.unesco.org/themes/education-21st-century/" TargetMode="External"/><Relationship Id="rId2" Type="http://schemas.openxmlformats.org/officeDocument/2006/relationships/hyperlink" Target="http://asiasociety.org/files/book-globalcompetence.pdf" TargetMode="External"/><Relationship Id="rId1" Type="http://schemas.openxmlformats.org/officeDocument/2006/relationships/slideLayout" Target="../slideLayouts/slideLayout2.xml"/><Relationship Id="rId6" Type="http://schemas.openxmlformats.org/officeDocument/2006/relationships/hyperlink" Target="http://innovationonearth.com/tech/" TargetMode="External"/><Relationship Id="rId5" Type="http://schemas.openxmlformats.org/officeDocument/2006/relationships/hyperlink" Target="http://www.irex.org/project/teachers-global-classrooms-program-tgc" TargetMode="External"/><Relationship Id="rId4" Type="http://schemas.openxmlformats.org/officeDocument/2006/relationships/hyperlink" Target="http://www.edsteps.org/CCSSO/Home.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x5cNlutAy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l72UFXqa8ZU&amp;feature=related" TargetMode="External"/><Relationship Id="rId4" Type="http://schemas.openxmlformats.org/officeDocument/2006/relationships/hyperlink" Target="http://sites.sandiego.edu/globaleducation/defining-global-edu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828800"/>
            <a:ext cx="6172200" cy="2054225"/>
          </a:xfrm>
        </p:spPr>
        <p:txBody>
          <a:bodyPr/>
          <a:lstStyle/>
          <a:p>
            <a:pPr eaLnBrk="1" hangingPunct="1">
              <a:defRPr/>
            </a:pPr>
            <a:r>
              <a:rPr lang="en-US" dirty="0" smtClean="0"/>
              <a:t>Fulfilling our promise: A case for systemic global education plan for MPS</a:t>
            </a:r>
            <a:endParaRPr lang="en-US" dirty="0"/>
          </a:p>
        </p:txBody>
      </p:sp>
      <p:sp>
        <p:nvSpPr>
          <p:cNvPr id="8195" name="Text Placeholder 2"/>
          <p:cNvSpPr>
            <a:spLocks noGrp="1"/>
          </p:cNvSpPr>
          <p:nvPr>
            <p:ph type="body" idx="1"/>
          </p:nvPr>
        </p:nvSpPr>
        <p:spPr>
          <a:xfrm>
            <a:off x="2362200" y="4267200"/>
            <a:ext cx="6172200" cy="2038350"/>
          </a:xfrm>
        </p:spPr>
        <p:txBody>
          <a:bodyPr/>
          <a:lstStyle/>
          <a:p>
            <a:pPr eaLnBrk="1" hangingPunct="1"/>
            <a:r>
              <a:rPr lang="en-US" dirty="0" smtClean="0"/>
              <a:t>Angela Osuji</a:t>
            </a:r>
          </a:p>
          <a:p>
            <a:pPr eaLnBrk="1" hangingPunct="1"/>
            <a:r>
              <a:rPr lang="en-US" dirty="0" smtClean="0"/>
              <a:t>Minneapolis Public Schools </a:t>
            </a:r>
          </a:p>
          <a:p>
            <a:pPr eaLnBrk="1" hangingPunct="1"/>
            <a:r>
              <a:rPr lang="en-US" dirty="0" smtClean="0"/>
              <a:t>TGC Fellow 2014</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What is global competence?</a:t>
            </a:r>
            <a:endParaRPr lang="en-US" dirty="0"/>
          </a:p>
        </p:txBody>
      </p:sp>
      <p:sp>
        <p:nvSpPr>
          <p:cNvPr id="3" name="Content Placeholder 2"/>
          <p:cNvSpPr>
            <a:spLocks noGrp="1"/>
          </p:cNvSpPr>
          <p:nvPr>
            <p:ph sz="quarter" idx="1"/>
          </p:nvPr>
        </p:nvSpPr>
        <p:spPr>
          <a:xfrm>
            <a:off x="304800" y="1143000"/>
            <a:ext cx="7620000" cy="5181600"/>
          </a:xfrm>
        </p:spPr>
        <p:txBody>
          <a:bodyPr/>
          <a:lstStyle/>
          <a:p>
            <a:r>
              <a:rPr lang="en-US" dirty="0" smtClean="0"/>
              <a:t>Global competence is the capacity and disposition to understand and act on issues of global significance.</a:t>
            </a:r>
          </a:p>
          <a:p>
            <a:r>
              <a:rPr lang="en-US" dirty="0" smtClean="0"/>
              <a:t>Globally competent individuals </a:t>
            </a:r>
          </a:p>
          <a:p>
            <a:pPr lvl="1"/>
            <a:r>
              <a:rPr lang="en-US" dirty="0" smtClean="0"/>
              <a:t>are aware, curious, and interested in learning about the world and how it works. </a:t>
            </a:r>
          </a:p>
          <a:p>
            <a:pPr lvl="1"/>
            <a:r>
              <a:rPr lang="en-US" dirty="0" smtClean="0"/>
              <a:t>can use the big ideas, tools, methods, and languages that are central to any discipline (mathematics, literature, history, science, and the arts) to engage the pressing issues of our time. </a:t>
            </a:r>
          </a:p>
          <a:p>
            <a:pPr lvl="1"/>
            <a:r>
              <a:rPr lang="en-US" dirty="0" smtClean="0"/>
              <a:t>deploy and develop this expertise as they investigate such issues, recognizing multiple perspectives, communicating their views effectively, </a:t>
            </a:r>
          </a:p>
          <a:p>
            <a:pPr lvl="1"/>
            <a:r>
              <a:rPr lang="en-US" dirty="0" smtClean="0"/>
              <a:t>take action to improve conditions.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Dimensions of global competence:</a:t>
            </a:r>
            <a:r>
              <a:rPr lang="en-US" dirty="0" smtClean="0"/>
              <a:t/>
            </a:r>
            <a:br>
              <a:rPr lang="en-US" dirty="0" smtClean="0"/>
            </a:br>
            <a:endParaRPr lang="en-US" dirty="0"/>
          </a:p>
        </p:txBody>
      </p:sp>
      <p:sp>
        <p:nvSpPr>
          <p:cNvPr id="3" name="Content Placeholder 2"/>
          <p:cNvSpPr>
            <a:spLocks noGrp="1"/>
          </p:cNvSpPr>
          <p:nvPr>
            <p:ph sz="quarter" idx="1"/>
          </p:nvPr>
        </p:nvSpPr>
        <p:spPr>
          <a:xfrm>
            <a:off x="457200" y="990600"/>
            <a:ext cx="7620000" cy="5257800"/>
          </a:xfrm>
        </p:spPr>
        <p:txBody>
          <a:bodyPr/>
          <a:lstStyle/>
          <a:p>
            <a:pPr lvl="0"/>
            <a:r>
              <a:rPr lang="en-US" b="1" dirty="0" smtClean="0"/>
              <a:t>Investigate the world</a:t>
            </a:r>
            <a:r>
              <a:rPr lang="en-US" dirty="0" smtClean="0"/>
              <a:t> beyond their immediate environment, framing significant problems and conducting well-crafted and age-appropriate research.</a:t>
            </a:r>
          </a:p>
          <a:p>
            <a:pPr lvl="0"/>
            <a:r>
              <a:rPr lang="en-US" b="1" dirty="0" smtClean="0"/>
              <a:t>Recognize perspectives, others’ and their own</a:t>
            </a:r>
            <a:r>
              <a:rPr lang="en-US" dirty="0" smtClean="0"/>
              <a:t>, articulating and explaining such perspectives thoughtfully and respectfully.</a:t>
            </a:r>
          </a:p>
          <a:p>
            <a:pPr lvl="0"/>
            <a:r>
              <a:rPr lang="en-US" b="1" dirty="0" smtClean="0"/>
              <a:t>Communicate ideas effectively with diverse audiences</a:t>
            </a:r>
            <a:r>
              <a:rPr lang="en-US" dirty="0" smtClean="0"/>
              <a:t>, bridging geographic, linguistic, ideological, and cultural barriers.</a:t>
            </a:r>
          </a:p>
          <a:p>
            <a:pPr lvl="0"/>
            <a:r>
              <a:rPr lang="en-US" b="1" dirty="0" smtClean="0"/>
              <a:t>Take </a:t>
            </a:r>
            <a:r>
              <a:rPr lang="en-US" dirty="0" smtClean="0"/>
              <a:t>action to improve conditions, viewing themselves as players in the world and participating reflectively.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228600" y="1143000"/>
            <a:ext cx="304800" cy="366713"/>
          </a:xfrm>
          <a:prstGeom prst="rect">
            <a:avLst/>
          </a:prstGeom>
          <a:noFill/>
          <a:ln w="9525">
            <a:noFill/>
            <a:miter lim="800000"/>
            <a:headEnd/>
            <a:tailEnd/>
          </a:ln>
        </p:spPr>
        <p:txBody>
          <a:bodyPr wrap="none">
            <a:spAutoFit/>
          </a:bodyPr>
          <a:lstStyle/>
          <a:p>
            <a:pPr marL="120650" indent="-120650" defTabSz="465138">
              <a:buFontTx/>
              <a:buChar char="•"/>
            </a:pPr>
            <a:endParaRPr lang="en-US">
              <a:ea typeface="ＭＳ Ｐゴシック" pitchFamily="34" charset="-128"/>
            </a:endParaRPr>
          </a:p>
        </p:txBody>
      </p:sp>
      <p:grpSp>
        <p:nvGrpSpPr>
          <p:cNvPr id="2" name="Group 17"/>
          <p:cNvGrpSpPr>
            <a:grpSpLocks/>
          </p:cNvGrpSpPr>
          <p:nvPr/>
        </p:nvGrpSpPr>
        <p:grpSpPr bwMode="auto">
          <a:xfrm>
            <a:off x="369888" y="236538"/>
            <a:ext cx="8404225" cy="571500"/>
            <a:chOff x="200" y="275"/>
            <a:chExt cx="5294" cy="360"/>
          </a:xfrm>
        </p:grpSpPr>
        <p:grpSp>
          <p:nvGrpSpPr>
            <p:cNvPr id="3" name="Group 18"/>
            <p:cNvGrpSpPr>
              <a:grpSpLocks/>
            </p:cNvGrpSpPr>
            <p:nvPr/>
          </p:nvGrpSpPr>
          <p:grpSpPr bwMode="auto">
            <a:xfrm>
              <a:off x="232" y="579"/>
              <a:ext cx="5241" cy="32"/>
              <a:chOff x="232" y="579"/>
              <a:chExt cx="5241" cy="32"/>
            </a:xfrm>
          </p:grpSpPr>
          <p:sp>
            <p:nvSpPr>
              <p:cNvPr id="4114" name="Line 19"/>
              <p:cNvSpPr>
                <a:spLocks noChangeShapeType="1"/>
              </p:cNvSpPr>
              <p:nvPr/>
            </p:nvSpPr>
            <p:spPr bwMode="auto">
              <a:xfrm>
                <a:off x="232" y="611"/>
                <a:ext cx="5241" cy="0"/>
              </a:xfrm>
              <a:prstGeom prst="line">
                <a:avLst/>
              </a:prstGeom>
              <a:noFill/>
              <a:ln w="28575">
                <a:solidFill>
                  <a:srgbClr val="0000FF"/>
                </a:solidFill>
                <a:round/>
                <a:headEnd/>
                <a:tailEnd/>
              </a:ln>
            </p:spPr>
            <p:txBody>
              <a:bodyPr wrap="none" anchor="ctr"/>
              <a:lstStyle/>
              <a:p>
                <a:endParaRPr lang="en-US"/>
              </a:p>
            </p:txBody>
          </p:sp>
          <p:sp>
            <p:nvSpPr>
              <p:cNvPr id="4115" name="Line 20"/>
              <p:cNvSpPr>
                <a:spLocks noChangeShapeType="1"/>
              </p:cNvSpPr>
              <p:nvPr/>
            </p:nvSpPr>
            <p:spPr bwMode="auto">
              <a:xfrm>
                <a:off x="284" y="579"/>
                <a:ext cx="5126" cy="0"/>
              </a:xfrm>
              <a:prstGeom prst="line">
                <a:avLst/>
              </a:prstGeom>
              <a:noFill/>
              <a:ln w="9525">
                <a:solidFill>
                  <a:srgbClr val="0000FF"/>
                </a:solidFill>
                <a:round/>
                <a:headEnd/>
                <a:tailEnd/>
              </a:ln>
            </p:spPr>
            <p:txBody>
              <a:bodyPr wrap="none" anchor="ctr"/>
              <a:lstStyle/>
              <a:p>
                <a:endParaRPr lang="en-US"/>
              </a:p>
            </p:txBody>
          </p:sp>
        </p:grpSp>
        <p:sp>
          <p:nvSpPr>
            <p:cNvPr id="4112" name="Text Box 21"/>
            <p:cNvSpPr txBox="1">
              <a:spLocks noChangeArrowheads="1"/>
            </p:cNvSpPr>
            <p:nvPr/>
          </p:nvSpPr>
          <p:spPr bwMode="auto">
            <a:xfrm>
              <a:off x="423" y="347"/>
              <a:ext cx="116" cy="288"/>
            </a:xfrm>
            <a:prstGeom prst="rect">
              <a:avLst/>
            </a:prstGeom>
            <a:noFill/>
            <a:ln w="9525">
              <a:noFill/>
              <a:miter lim="800000"/>
              <a:headEnd/>
              <a:tailEnd/>
            </a:ln>
          </p:spPr>
          <p:txBody>
            <a:bodyPr>
              <a:spAutoFit/>
            </a:bodyPr>
            <a:lstStyle/>
            <a:p>
              <a:pPr eaLnBrk="0" hangingPunct="0">
                <a:spcBef>
                  <a:spcPct val="50000"/>
                </a:spcBef>
              </a:pPr>
              <a:endParaRPr lang="en-US" sz="2400">
                <a:latin typeface="Times"/>
                <a:ea typeface="ＭＳ Ｐゴシック" pitchFamily="34" charset="-128"/>
              </a:endParaRPr>
            </a:p>
          </p:txBody>
        </p:sp>
        <p:sp>
          <p:nvSpPr>
            <p:cNvPr id="4113" name="Text Box 22"/>
            <p:cNvSpPr txBox="1">
              <a:spLocks noChangeArrowheads="1"/>
            </p:cNvSpPr>
            <p:nvPr/>
          </p:nvSpPr>
          <p:spPr bwMode="auto">
            <a:xfrm>
              <a:off x="200" y="275"/>
              <a:ext cx="5294" cy="288"/>
            </a:xfrm>
            <a:prstGeom prst="rect">
              <a:avLst/>
            </a:prstGeom>
            <a:noFill/>
            <a:ln w="9525">
              <a:noFill/>
              <a:miter lim="800000"/>
              <a:headEnd/>
              <a:tailEnd/>
            </a:ln>
          </p:spPr>
          <p:txBody>
            <a:bodyPr>
              <a:spAutoFit/>
            </a:bodyPr>
            <a:lstStyle/>
            <a:p>
              <a:pPr algn="ctr" eaLnBrk="0" hangingPunct="0">
                <a:spcBef>
                  <a:spcPct val="50000"/>
                </a:spcBef>
              </a:pPr>
              <a:endParaRPr lang="en-US" sz="2400">
                <a:latin typeface="Times"/>
                <a:ea typeface="ＭＳ Ｐゴシック" pitchFamily="34" charset="-128"/>
              </a:endParaRPr>
            </a:p>
          </p:txBody>
        </p:sp>
      </p:grpSp>
      <p:sp>
        <p:nvSpPr>
          <p:cNvPr id="4100" name="Rectangle 23"/>
          <p:cNvSpPr>
            <a:spLocks noChangeArrowheads="1"/>
          </p:cNvSpPr>
          <p:nvPr/>
        </p:nvSpPr>
        <p:spPr bwMode="auto">
          <a:xfrm>
            <a:off x="914400" y="304800"/>
            <a:ext cx="6628688" cy="523220"/>
          </a:xfrm>
          <a:prstGeom prst="rect">
            <a:avLst/>
          </a:prstGeom>
          <a:noFill/>
          <a:ln w="9525">
            <a:noFill/>
            <a:miter lim="800000"/>
            <a:headEnd/>
            <a:tailEnd/>
          </a:ln>
        </p:spPr>
        <p:txBody>
          <a:bodyPr wrap="none">
            <a:spAutoFit/>
          </a:bodyPr>
          <a:lstStyle/>
          <a:p>
            <a:r>
              <a:rPr lang="en-US" sz="2800" dirty="0" smtClean="0">
                <a:solidFill>
                  <a:schemeClr val="tx2"/>
                </a:solidFill>
                <a:latin typeface="+mj-lt"/>
                <a:ea typeface="ＭＳ Ｐゴシック" pitchFamily="34" charset="-128"/>
              </a:rPr>
              <a:t>GLOBALLY COMPETENT CITIZENS</a:t>
            </a:r>
            <a:endParaRPr lang="en-US" sz="2800" dirty="0">
              <a:latin typeface="+mj-lt"/>
              <a:ea typeface="ＭＳ Ｐゴシック" pitchFamily="34" charset="-128"/>
            </a:endParaRPr>
          </a:p>
        </p:txBody>
      </p:sp>
      <p:pic>
        <p:nvPicPr>
          <p:cNvPr id="4101" name="Picture 13" descr="00342.jpg"/>
          <p:cNvPicPr>
            <a:picLocks noChangeAspect="1"/>
          </p:cNvPicPr>
          <p:nvPr/>
        </p:nvPicPr>
        <p:blipFill>
          <a:blip r:embed="rId3" cstate="print"/>
          <a:srcRect/>
          <a:stretch>
            <a:fillRect/>
          </a:stretch>
        </p:blipFill>
        <p:spPr bwMode="auto">
          <a:xfrm>
            <a:off x="0" y="4114800"/>
            <a:ext cx="3429000" cy="2301875"/>
          </a:xfrm>
          <a:prstGeom prst="rect">
            <a:avLst/>
          </a:prstGeom>
          <a:noFill/>
          <a:ln w="9525">
            <a:noFill/>
            <a:miter lim="800000"/>
            <a:headEnd/>
            <a:tailEnd/>
          </a:ln>
        </p:spPr>
      </p:pic>
      <p:pic>
        <p:nvPicPr>
          <p:cNvPr id="4102" name="Picture 14" descr="00502.jpg"/>
          <p:cNvPicPr>
            <a:picLocks noChangeAspect="1"/>
          </p:cNvPicPr>
          <p:nvPr/>
        </p:nvPicPr>
        <p:blipFill>
          <a:blip r:embed="rId4" cstate="print"/>
          <a:srcRect/>
          <a:stretch>
            <a:fillRect/>
          </a:stretch>
        </p:blipFill>
        <p:spPr bwMode="auto">
          <a:xfrm>
            <a:off x="0" y="2438400"/>
            <a:ext cx="2503488" cy="1676400"/>
          </a:xfrm>
          <a:prstGeom prst="rect">
            <a:avLst/>
          </a:prstGeom>
          <a:noFill/>
          <a:ln w="9525">
            <a:noFill/>
            <a:miter lim="800000"/>
            <a:headEnd/>
            <a:tailEnd/>
          </a:ln>
        </p:spPr>
      </p:pic>
      <p:grpSp>
        <p:nvGrpSpPr>
          <p:cNvPr id="4" name="Group 24"/>
          <p:cNvGrpSpPr>
            <a:grpSpLocks/>
          </p:cNvGrpSpPr>
          <p:nvPr/>
        </p:nvGrpSpPr>
        <p:grpSpPr bwMode="auto">
          <a:xfrm>
            <a:off x="0" y="838200"/>
            <a:ext cx="9148763" cy="5791200"/>
            <a:chOff x="0" y="838200"/>
            <a:chExt cx="9149068" cy="5791200"/>
          </a:xfrm>
        </p:grpSpPr>
        <p:pic>
          <p:nvPicPr>
            <p:cNvPr id="4104" name="Picture 12" descr="00292.jpg"/>
            <p:cNvPicPr>
              <a:picLocks noChangeAspect="1"/>
            </p:cNvPicPr>
            <p:nvPr/>
          </p:nvPicPr>
          <p:blipFill>
            <a:blip r:embed="rId5" cstate="print"/>
            <a:srcRect/>
            <a:stretch>
              <a:fillRect/>
            </a:stretch>
          </p:blipFill>
          <p:spPr bwMode="auto">
            <a:xfrm>
              <a:off x="0" y="838200"/>
              <a:ext cx="2475717" cy="1661876"/>
            </a:xfrm>
            <a:prstGeom prst="rect">
              <a:avLst/>
            </a:prstGeom>
            <a:noFill/>
            <a:ln w="9525">
              <a:noFill/>
              <a:miter lim="800000"/>
              <a:headEnd/>
              <a:tailEnd/>
            </a:ln>
          </p:spPr>
        </p:pic>
        <p:pic>
          <p:nvPicPr>
            <p:cNvPr id="4105" name="Picture 15" descr="DSC_0077.jpg"/>
            <p:cNvPicPr>
              <a:picLocks noChangeAspect="1"/>
            </p:cNvPicPr>
            <p:nvPr/>
          </p:nvPicPr>
          <p:blipFill>
            <a:blip r:embed="rId6" cstate="print"/>
            <a:srcRect/>
            <a:stretch>
              <a:fillRect/>
            </a:stretch>
          </p:blipFill>
          <p:spPr bwMode="auto">
            <a:xfrm>
              <a:off x="4542175" y="2514600"/>
              <a:ext cx="2087225" cy="1600270"/>
            </a:xfrm>
            <a:prstGeom prst="rect">
              <a:avLst/>
            </a:prstGeom>
            <a:noFill/>
            <a:ln w="9525">
              <a:noFill/>
              <a:miter lim="800000"/>
              <a:headEnd/>
              <a:tailEnd/>
            </a:ln>
          </p:spPr>
        </p:pic>
        <p:pic>
          <p:nvPicPr>
            <p:cNvPr id="4106" name="Picture 17" descr="Mar162010_3659.JPG"/>
            <p:cNvPicPr>
              <a:picLocks noChangeAspect="1"/>
            </p:cNvPicPr>
            <p:nvPr/>
          </p:nvPicPr>
          <p:blipFill>
            <a:blip r:embed="rId7" cstate="print"/>
            <a:srcRect/>
            <a:stretch>
              <a:fillRect/>
            </a:stretch>
          </p:blipFill>
          <p:spPr bwMode="auto">
            <a:xfrm>
              <a:off x="6635496" y="2438400"/>
              <a:ext cx="2508504" cy="1683885"/>
            </a:xfrm>
            <a:prstGeom prst="rect">
              <a:avLst/>
            </a:prstGeom>
            <a:noFill/>
            <a:ln w="9525">
              <a:noFill/>
              <a:miter lim="800000"/>
              <a:headEnd/>
              <a:tailEnd/>
            </a:ln>
          </p:spPr>
        </p:pic>
        <p:pic>
          <p:nvPicPr>
            <p:cNvPr id="4107" name="Picture 19" descr="Mar162010_3691.JPG"/>
            <p:cNvPicPr>
              <a:picLocks noChangeAspect="1"/>
            </p:cNvPicPr>
            <p:nvPr/>
          </p:nvPicPr>
          <p:blipFill>
            <a:blip r:embed="rId8" cstate="print"/>
            <a:srcRect/>
            <a:stretch>
              <a:fillRect/>
            </a:stretch>
          </p:blipFill>
          <p:spPr bwMode="auto">
            <a:xfrm>
              <a:off x="2133600" y="2514600"/>
              <a:ext cx="2628291" cy="1764295"/>
            </a:xfrm>
            <a:prstGeom prst="rect">
              <a:avLst/>
            </a:prstGeom>
            <a:noFill/>
            <a:ln w="9525">
              <a:noFill/>
              <a:miter lim="800000"/>
              <a:headEnd/>
              <a:tailEnd/>
            </a:ln>
          </p:spPr>
        </p:pic>
        <p:pic>
          <p:nvPicPr>
            <p:cNvPr id="4108" name="Picture 22" descr="00512.jpg"/>
            <p:cNvPicPr>
              <a:picLocks noChangeAspect="1"/>
            </p:cNvPicPr>
            <p:nvPr/>
          </p:nvPicPr>
          <p:blipFill>
            <a:blip r:embed="rId9" cstate="print"/>
            <a:srcRect/>
            <a:stretch>
              <a:fillRect/>
            </a:stretch>
          </p:blipFill>
          <p:spPr bwMode="auto">
            <a:xfrm>
              <a:off x="2438400" y="838200"/>
              <a:ext cx="4648200" cy="1710384"/>
            </a:xfrm>
            <a:prstGeom prst="rect">
              <a:avLst/>
            </a:prstGeom>
            <a:noFill/>
            <a:ln w="9525">
              <a:noFill/>
              <a:miter lim="800000"/>
              <a:headEnd/>
              <a:tailEnd/>
            </a:ln>
          </p:spPr>
        </p:pic>
        <p:pic>
          <p:nvPicPr>
            <p:cNvPr id="4109" name="Picture 23" descr="00542.jpg"/>
            <p:cNvPicPr>
              <a:picLocks noChangeAspect="1"/>
            </p:cNvPicPr>
            <p:nvPr/>
          </p:nvPicPr>
          <p:blipFill>
            <a:blip r:embed="rId10" cstate="print"/>
            <a:srcRect/>
            <a:stretch>
              <a:fillRect/>
            </a:stretch>
          </p:blipFill>
          <p:spPr bwMode="auto">
            <a:xfrm>
              <a:off x="3276600" y="4114800"/>
              <a:ext cx="5872468" cy="2514600"/>
            </a:xfrm>
            <a:prstGeom prst="rect">
              <a:avLst/>
            </a:prstGeom>
            <a:noFill/>
            <a:ln w="9525">
              <a:noFill/>
              <a:miter lim="800000"/>
              <a:headEnd/>
              <a:tailEnd/>
            </a:ln>
          </p:spPr>
        </p:pic>
        <p:pic>
          <p:nvPicPr>
            <p:cNvPr id="4110" name="Picture 16" descr="Mar162010_3637.JPG"/>
            <p:cNvPicPr>
              <a:picLocks noChangeAspect="1"/>
            </p:cNvPicPr>
            <p:nvPr/>
          </p:nvPicPr>
          <p:blipFill>
            <a:blip r:embed="rId11" cstate="print"/>
            <a:srcRect/>
            <a:stretch>
              <a:fillRect/>
            </a:stretch>
          </p:blipFill>
          <p:spPr bwMode="auto">
            <a:xfrm>
              <a:off x="6705600" y="838200"/>
              <a:ext cx="2438400" cy="163682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WE THERE YET: Examining data</a:t>
            </a:r>
            <a:endParaRPr lang="en-US" dirty="0"/>
          </a:p>
        </p:txBody>
      </p:sp>
      <p:sp>
        <p:nvSpPr>
          <p:cNvPr id="3" name="Content Placeholder 2"/>
          <p:cNvSpPr>
            <a:spLocks noGrp="1"/>
          </p:cNvSpPr>
          <p:nvPr>
            <p:ph sz="quarter" idx="1"/>
          </p:nvPr>
        </p:nvSpPr>
        <p:spPr/>
        <p:txBody>
          <a:bodyPr/>
          <a:lstStyle/>
          <a:p>
            <a:r>
              <a:rPr lang="en-US" dirty="0" smtClean="0"/>
              <a:t>Are we on track ?</a:t>
            </a:r>
          </a:p>
          <a:p>
            <a:r>
              <a:rPr lang="en-US" dirty="0" smtClean="0"/>
              <a:t>What evidence do we have?</a:t>
            </a:r>
          </a:p>
          <a:p>
            <a:r>
              <a:rPr lang="en-US" dirty="0" smtClean="0"/>
              <a:t>Focus on Demographic Data</a:t>
            </a:r>
          </a:p>
          <a:p>
            <a:r>
              <a:rPr lang="en-US" dirty="0" smtClean="0"/>
              <a:t>What will be our next steps?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sz="1800" b="1" i="0" u="none" strike="noStrike" kern="1200" baseline="0">
                <a:solidFill>
                  <a:prstClr val="black"/>
                </a:solidFill>
                <a:latin typeface="+mn-lt"/>
                <a:ea typeface="+mn-ea"/>
                <a:cs typeface="+mn-cs"/>
              </a:defRPr>
            </a:pPr>
            <a:r>
              <a:rPr lang="en-US" sz="2400" b="1" dirty="0" smtClean="0">
                <a:solidFill>
                  <a:prstClr val="black"/>
                </a:solidFill>
              </a:rPr>
              <a:t>Middle School  A College Readiness </a:t>
            </a:r>
            <a:br>
              <a:rPr lang="en-US" sz="2400" b="1" dirty="0" smtClean="0">
                <a:solidFill>
                  <a:prstClr val="black"/>
                </a:solidFill>
              </a:rPr>
            </a:br>
            <a:r>
              <a:rPr lang="en-US" sz="2400" b="1" dirty="0" smtClean="0">
                <a:solidFill>
                  <a:prstClr val="black"/>
                </a:solidFill>
              </a:rPr>
              <a:t>(Explore Test)</a:t>
            </a:r>
            <a:br>
              <a:rPr lang="en-US" sz="2400" b="1" dirty="0" smtClean="0">
                <a:solidFill>
                  <a:prstClr val="black"/>
                </a:solidFill>
              </a:rPr>
            </a:br>
            <a:endParaRPr lang="en-US" sz="2400"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sz="1800" b="1" i="0" u="none" strike="noStrike" kern="1200" baseline="0">
                <a:solidFill>
                  <a:prstClr val="black"/>
                </a:solidFill>
                <a:latin typeface="+mn-lt"/>
                <a:ea typeface="+mn-ea"/>
                <a:cs typeface="+mn-cs"/>
              </a:defRPr>
            </a:pPr>
            <a:r>
              <a:rPr lang="en-US" sz="2400" b="1" dirty="0" smtClean="0"/>
              <a:t>High School  A College Readiness </a:t>
            </a:r>
            <a:br>
              <a:rPr lang="en-US" sz="2400" b="1" dirty="0" smtClean="0"/>
            </a:br>
            <a:r>
              <a:rPr lang="en-US" sz="2400" b="1" dirty="0" smtClean="0"/>
              <a:t>(Plan Test)</a:t>
            </a:r>
            <a:endParaRPr lang="en-US" sz="2400" b="1"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for global Education</a:t>
            </a:r>
            <a:endParaRPr lang="en-US" dirty="0"/>
          </a:p>
        </p:txBody>
      </p:sp>
      <p:pic>
        <p:nvPicPr>
          <p:cNvPr id="4" name="Content Placeholder 3"/>
          <p:cNvPicPr>
            <a:picLocks noGrp="1"/>
          </p:cNvPicPr>
          <p:nvPr>
            <p:ph sz="quarter" idx="1"/>
          </p:nvPr>
        </p:nvPicPr>
        <p:blipFill>
          <a:blip r:embed="rId3"/>
          <a:srcRect l="-4232" r="-4232"/>
          <a:stretch>
            <a:fillRect/>
          </a:stretch>
        </p:blipFill>
        <p:spPr bwMode="auto">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Effective schools</a:t>
            </a:r>
            <a:endParaRPr lang="en-US" dirty="0"/>
          </a:p>
        </p:txBody>
      </p:sp>
      <p:sp>
        <p:nvSpPr>
          <p:cNvPr id="3" name="Content Placeholder 2"/>
          <p:cNvSpPr>
            <a:spLocks noGrp="1"/>
          </p:cNvSpPr>
          <p:nvPr>
            <p:ph sz="quarter" idx="1"/>
          </p:nvPr>
        </p:nvSpPr>
        <p:spPr/>
        <p:txBody>
          <a:bodyPr/>
          <a:lstStyle/>
          <a:p>
            <a:pPr marL="0" indent="0">
              <a:buNone/>
            </a:pPr>
            <a:endParaRPr lang="en-US" sz="2800" dirty="0" smtClean="0"/>
          </a:p>
          <a:p>
            <a:r>
              <a:rPr lang="en-US" sz="3600" dirty="0" smtClean="0"/>
              <a:t>are culturally  responsive  to racial, ethnic, and  cultural groups, when they incorporate equity concerns as framework for understanding and inquiry (Banks et al.2007)</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pPr eaLnBrk="1" fontAlgn="auto" hangingPunct="1">
              <a:spcAft>
                <a:spcPts val="0"/>
              </a:spcAft>
              <a:defRPr/>
            </a:pPr>
            <a:r>
              <a:rPr lang="en-US" b="1" dirty="0" smtClean="0"/>
              <a:t>Why is Global education important? </a:t>
            </a:r>
            <a:endParaRPr lang="en-US" dirty="0"/>
          </a:p>
        </p:txBody>
      </p:sp>
      <p:sp>
        <p:nvSpPr>
          <p:cNvPr id="20483" name="Content Placeholder 2"/>
          <p:cNvSpPr>
            <a:spLocks noGrp="1"/>
          </p:cNvSpPr>
          <p:nvPr>
            <p:ph sz="quarter" idx="1"/>
          </p:nvPr>
        </p:nvSpPr>
        <p:spPr>
          <a:xfrm>
            <a:off x="457200" y="1066800"/>
            <a:ext cx="8305800" cy="5791200"/>
          </a:xfrm>
        </p:spPr>
        <p:txBody>
          <a:bodyPr/>
          <a:lstStyle/>
          <a:p>
            <a:pPr eaLnBrk="1" hangingPunct="1"/>
            <a:r>
              <a:rPr lang="en-US" dirty="0" smtClean="0"/>
              <a:t>Global education is so important because global mass extinctions and life-support services are seriously stressed.  To solve these “wickedly” complex problems we need to work collaboratively to solve them.</a:t>
            </a:r>
          </a:p>
          <a:p>
            <a:pPr eaLnBrk="1" hangingPunct="1"/>
            <a:r>
              <a:rPr lang="en-US" dirty="0" smtClean="0"/>
              <a:t>Understanding and connection with others promote peace.  </a:t>
            </a:r>
            <a:r>
              <a:rPr lang="en-US" i="1" dirty="0" smtClean="0"/>
              <a:t>- A Global Education Declaration by Amy Brinkley on Global Education Conference, 2013 </a:t>
            </a:r>
          </a:p>
          <a:p>
            <a:pPr eaLnBrk="1" hangingPunct="1"/>
            <a:endParaRPr lang="en-US" dirty="0" smtClean="0"/>
          </a:p>
          <a:p>
            <a:pPr lvl="1" eaLnBrk="1" hangingPunct="1"/>
            <a:endParaRPr lang="en-US" i="1" dirty="0" smtClean="0"/>
          </a:p>
        </p:txBody>
      </p:sp>
      <p:pic>
        <p:nvPicPr>
          <p:cNvPr id="4" name="Picture 11" descr="070227_APEXES"/>
          <p:cNvPicPr>
            <a:picLocks noChangeAspect="1" noChangeArrowheads="1"/>
          </p:cNvPicPr>
          <p:nvPr/>
        </p:nvPicPr>
        <p:blipFill>
          <a:blip r:embed="rId3" cstate="print"/>
          <a:srcRect/>
          <a:stretch>
            <a:fillRect/>
          </a:stretch>
        </p:blipFill>
        <p:spPr bwMode="auto">
          <a:xfrm>
            <a:off x="4694265" y="4419600"/>
            <a:ext cx="3502622" cy="2244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71475" y="236538"/>
            <a:ext cx="8404225" cy="571500"/>
            <a:chOff x="200" y="275"/>
            <a:chExt cx="5294" cy="360"/>
          </a:xfrm>
        </p:grpSpPr>
        <p:grpSp>
          <p:nvGrpSpPr>
            <p:cNvPr id="3" name="Group 5"/>
            <p:cNvGrpSpPr>
              <a:grpSpLocks/>
            </p:cNvGrpSpPr>
            <p:nvPr/>
          </p:nvGrpSpPr>
          <p:grpSpPr bwMode="auto">
            <a:xfrm>
              <a:off x="232" y="579"/>
              <a:ext cx="5241" cy="32"/>
              <a:chOff x="232" y="579"/>
              <a:chExt cx="5241" cy="32"/>
            </a:xfrm>
          </p:grpSpPr>
          <p:sp>
            <p:nvSpPr>
              <p:cNvPr id="16399" name="Line 6"/>
              <p:cNvSpPr>
                <a:spLocks noChangeShapeType="1"/>
              </p:cNvSpPr>
              <p:nvPr/>
            </p:nvSpPr>
            <p:spPr bwMode="auto">
              <a:xfrm>
                <a:off x="232" y="611"/>
                <a:ext cx="5241" cy="0"/>
              </a:xfrm>
              <a:prstGeom prst="line">
                <a:avLst/>
              </a:prstGeom>
              <a:noFill/>
              <a:ln w="28575">
                <a:solidFill>
                  <a:srgbClr val="0000FF"/>
                </a:solidFill>
                <a:round/>
                <a:headEnd/>
                <a:tailEnd/>
              </a:ln>
            </p:spPr>
            <p:txBody>
              <a:bodyPr wrap="none" anchor="ctr"/>
              <a:lstStyle/>
              <a:p>
                <a:endParaRPr lang="en-US"/>
              </a:p>
            </p:txBody>
          </p:sp>
          <p:sp>
            <p:nvSpPr>
              <p:cNvPr id="16400" name="Line 7"/>
              <p:cNvSpPr>
                <a:spLocks noChangeShapeType="1"/>
              </p:cNvSpPr>
              <p:nvPr/>
            </p:nvSpPr>
            <p:spPr bwMode="auto">
              <a:xfrm>
                <a:off x="284" y="579"/>
                <a:ext cx="5126" cy="0"/>
              </a:xfrm>
              <a:prstGeom prst="line">
                <a:avLst/>
              </a:prstGeom>
              <a:noFill/>
              <a:ln w="9525">
                <a:solidFill>
                  <a:srgbClr val="0000FF"/>
                </a:solidFill>
                <a:round/>
                <a:headEnd/>
                <a:tailEnd/>
              </a:ln>
            </p:spPr>
            <p:txBody>
              <a:bodyPr wrap="none" anchor="ctr"/>
              <a:lstStyle/>
              <a:p>
                <a:endParaRPr lang="en-US"/>
              </a:p>
            </p:txBody>
          </p:sp>
        </p:grpSp>
        <p:sp>
          <p:nvSpPr>
            <p:cNvPr id="16397" name="Text Box 8"/>
            <p:cNvSpPr txBox="1">
              <a:spLocks noChangeArrowheads="1"/>
            </p:cNvSpPr>
            <p:nvPr/>
          </p:nvSpPr>
          <p:spPr bwMode="auto">
            <a:xfrm>
              <a:off x="423" y="347"/>
              <a:ext cx="116" cy="288"/>
            </a:xfrm>
            <a:prstGeom prst="rect">
              <a:avLst/>
            </a:prstGeom>
            <a:noFill/>
            <a:ln w="9525">
              <a:noFill/>
              <a:miter lim="800000"/>
              <a:headEnd/>
              <a:tailEnd/>
            </a:ln>
          </p:spPr>
          <p:txBody>
            <a:bodyPr>
              <a:spAutoFit/>
            </a:bodyPr>
            <a:lstStyle/>
            <a:p>
              <a:pPr eaLnBrk="0" hangingPunct="0">
                <a:spcBef>
                  <a:spcPct val="50000"/>
                </a:spcBef>
              </a:pPr>
              <a:endParaRPr lang="en-US" sz="2400">
                <a:latin typeface="Times"/>
                <a:ea typeface="ＭＳ Ｐゴシック" pitchFamily="34" charset="-128"/>
              </a:endParaRPr>
            </a:p>
          </p:txBody>
        </p:sp>
        <p:sp>
          <p:nvSpPr>
            <p:cNvPr id="16398" name="Text Box 9"/>
            <p:cNvSpPr txBox="1">
              <a:spLocks noChangeArrowheads="1"/>
            </p:cNvSpPr>
            <p:nvPr/>
          </p:nvSpPr>
          <p:spPr bwMode="auto">
            <a:xfrm>
              <a:off x="200" y="275"/>
              <a:ext cx="5294" cy="288"/>
            </a:xfrm>
            <a:prstGeom prst="rect">
              <a:avLst/>
            </a:prstGeom>
            <a:noFill/>
            <a:ln w="9525">
              <a:noFill/>
              <a:miter lim="800000"/>
              <a:headEnd/>
              <a:tailEnd/>
            </a:ln>
          </p:spPr>
          <p:txBody>
            <a:bodyPr>
              <a:spAutoFit/>
            </a:bodyPr>
            <a:lstStyle/>
            <a:p>
              <a:pPr algn="ctr" eaLnBrk="0" hangingPunct="0">
                <a:spcBef>
                  <a:spcPct val="50000"/>
                </a:spcBef>
              </a:pPr>
              <a:endParaRPr lang="en-US" sz="2400">
                <a:latin typeface="Times"/>
                <a:ea typeface="ＭＳ Ｐゴシック" pitchFamily="34" charset="-128"/>
              </a:endParaRPr>
            </a:p>
          </p:txBody>
        </p:sp>
      </p:grpSp>
      <p:sp>
        <p:nvSpPr>
          <p:cNvPr id="16387" name="Rectangle 8"/>
          <p:cNvSpPr>
            <a:spLocks noChangeArrowheads="1"/>
          </p:cNvSpPr>
          <p:nvPr/>
        </p:nvSpPr>
        <p:spPr bwMode="auto">
          <a:xfrm>
            <a:off x="190500" y="914400"/>
            <a:ext cx="4838700" cy="2769989"/>
          </a:xfrm>
          <a:prstGeom prst="rect">
            <a:avLst/>
          </a:prstGeom>
          <a:noFill/>
          <a:ln w="9525">
            <a:noFill/>
            <a:miter lim="800000"/>
            <a:headEnd/>
            <a:tailEnd/>
          </a:ln>
        </p:spPr>
        <p:txBody>
          <a:bodyPr wrap="square">
            <a:spAutoFit/>
          </a:bodyPr>
          <a:lstStyle/>
          <a:p>
            <a:pPr marL="233363" indent="-233363">
              <a:buFontTx/>
              <a:buChar char="•"/>
            </a:pPr>
            <a:endParaRPr lang="en-US" dirty="0" smtClean="0"/>
          </a:p>
          <a:p>
            <a:pPr marL="233363" indent="-233363">
              <a:buFont typeface="Arial" pitchFamily="34" charset="0"/>
              <a:buChar char="•"/>
            </a:pPr>
            <a:r>
              <a:rPr lang="en-US" dirty="0" smtClean="0"/>
              <a:t>Promote Inquiry</a:t>
            </a:r>
          </a:p>
          <a:p>
            <a:pPr marL="233363" indent="-233363">
              <a:buFont typeface="Arial" pitchFamily="34" charset="0"/>
              <a:buChar char="•"/>
            </a:pPr>
            <a:r>
              <a:rPr lang="en-US" dirty="0" smtClean="0"/>
              <a:t>Be Culturally Competent – awareness, knowledge and Skill</a:t>
            </a:r>
          </a:p>
          <a:p>
            <a:pPr marL="233363" indent="-233363">
              <a:buFontTx/>
              <a:buChar char="•"/>
            </a:pPr>
            <a:r>
              <a:rPr lang="en-US" dirty="0" smtClean="0"/>
              <a:t>Foster Connections across cultures</a:t>
            </a:r>
          </a:p>
          <a:p>
            <a:pPr marL="233363" indent="-233363">
              <a:buFontTx/>
              <a:buChar char="•"/>
            </a:pPr>
            <a:r>
              <a:rPr lang="en-US" dirty="0" smtClean="0"/>
              <a:t>Build stakeholder capacity</a:t>
            </a:r>
          </a:p>
          <a:p>
            <a:pPr marL="233363" indent="-233363">
              <a:buFont typeface="Arial" pitchFamily="34" charset="0"/>
              <a:buChar char="•"/>
            </a:pPr>
            <a:endParaRPr lang="en-US" dirty="0"/>
          </a:p>
          <a:p>
            <a:pPr marL="568325" lvl="1" indent="-111125"/>
            <a:endParaRPr lang="en-US" sz="1600" dirty="0"/>
          </a:p>
          <a:p>
            <a:pPr marL="568325" lvl="1" indent="-111125"/>
            <a:endParaRPr lang="en-US" sz="1600" dirty="0"/>
          </a:p>
          <a:p>
            <a:pPr marL="568325" lvl="1" indent="-111125"/>
            <a:endParaRPr lang="en-US" sz="1600" dirty="0"/>
          </a:p>
        </p:txBody>
      </p:sp>
      <p:sp>
        <p:nvSpPr>
          <p:cNvPr id="16388" name="Text Box 9"/>
          <p:cNvSpPr txBox="1">
            <a:spLocks noChangeArrowheads="1"/>
          </p:cNvSpPr>
          <p:nvPr/>
        </p:nvSpPr>
        <p:spPr bwMode="auto">
          <a:xfrm>
            <a:off x="914400" y="228600"/>
            <a:ext cx="5604945" cy="523220"/>
          </a:xfrm>
          <a:prstGeom prst="rect">
            <a:avLst/>
          </a:prstGeom>
          <a:noFill/>
          <a:ln w="9525">
            <a:noFill/>
            <a:miter lim="800000"/>
            <a:headEnd/>
            <a:tailEnd/>
          </a:ln>
        </p:spPr>
        <p:txBody>
          <a:bodyPr wrap="none">
            <a:spAutoFit/>
          </a:bodyPr>
          <a:lstStyle/>
          <a:p>
            <a:r>
              <a:rPr lang="en-US" sz="2800" dirty="0" smtClean="0">
                <a:solidFill>
                  <a:schemeClr val="tx2"/>
                </a:solidFill>
              </a:rPr>
              <a:t>IMPLICATIONS FOR SCHOOLS?</a:t>
            </a:r>
            <a:endParaRPr lang="en-US" sz="2800" dirty="0">
              <a:solidFill>
                <a:schemeClr val="tx2"/>
              </a:solidFill>
            </a:endParaRPr>
          </a:p>
        </p:txBody>
      </p:sp>
      <p:sp>
        <p:nvSpPr>
          <p:cNvPr id="16389" name="Rectangle 15"/>
          <p:cNvSpPr>
            <a:spLocks noChangeArrowheads="1"/>
          </p:cNvSpPr>
          <p:nvPr/>
        </p:nvSpPr>
        <p:spPr bwMode="auto">
          <a:xfrm>
            <a:off x="838200" y="5029200"/>
            <a:ext cx="4648200" cy="338138"/>
          </a:xfrm>
          <a:prstGeom prst="rect">
            <a:avLst/>
          </a:prstGeom>
          <a:noFill/>
          <a:ln w="9525">
            <a:noFill/>
            <a:miter lim="800000"/>
            <a:headEnd/>
            <a:tailEnd/>
          </a:ln>
        </p:spPr>
        <p:txBody>
          <a:bodyPr>
            <a:spAutoFit/>
          </a:bodyPr>
          <a:lstStyle/>
          <a:p>
            <a:pPr marL="568325" lvl="1" indent="-111125">
              <a:buFontTx/>
              <a:buChar char="•"/>
            </a:pPr>
            <a:endParaRPr lang="en-US" sz="1600"/>
          </a:p>
        </p:txBody>
      </p:sp>
      <p:grpSp>
        <p:nvGrpSpPr>
          <p:cNvPr id="4" name="Group 17"/>
          <p:cNvGrpSpPr>
            <a:grpSpLocks/>
          </p:cNvGrpSpPr>
          <p:nvPr/>
        </p:nvGrpSpPr>
        <p:grpSpPr bwMode="auto">
          <a:xfrm>
            <a:off x="1600200" y="1219200"/>
            <a:ext cx="6805219" cy="4419731"/>
            <a:chOff x="1676400" y="1911238"/>
            <a:chExt cx="6805219" cy="2900227"/>
          </a:xfrm>
        </p:grpSpPr>
        <p:pic>
          <p:nvPicPr>
            <p:cNvPr id="16392" name="Picture 13" descr="PF"/>
            <p:cNvPicPr>
              <a:picLocks noChangeAspect="1" noChangeArrowheads="1"/>
            </p:cNvPicPr>
            <p:nvPr/>
          </p:nvPicPr>
          <p:blipFill>
            <a:blip r:embed="rId3" cstate="print"/>
            <a:srcRect/>
            <a:stretch>
              <a:fillRect/>
            </a:stretch>
          </p:blipFill>
          <p:spPr bwMode="auto">
            <a:xfrm>
              <a:off x="4724400" y="3511317"/>
              <a:ext cx="3757219" cy="1295400"/>
            </a:xfrm>
            <a:prstGeom prst="rect">
              <a:avLst/>
            </a:prstGeom>
            <a:noFill/>
            <a:ln w="9525">
              <a:noFill/>
              <a:miter lim="800000"/>
              <a:headEnd/>
              <a:tailEnd/>
            </a:ln>
          </p:spPr>
        </p:pic>
        <p:pic>
          <p:nvPicPr>
            <p:cNvPr id="16393" name="Picture 14" descr="YoungGirl at PF"/>
            <p:cNvPicPr>
              <a:picLocks noChangeAspect="1" noChangeArrowheads="1"/>
            </p:cNvPicPr>
            <p:nvPr/>
          </p:nvPicPr>
          <p:blipFill>
            <a:blip r:embed="rId4" cstate="print"/>
            <a:srcRect/>
            <a:stretch>
              <a:fillRect/>
            </a:stretch>
          </p:blipFill>
          <p:spPr bwMode="auto">
            <a:xfrm>
              <a:off x="1676400" y="3511316"/>
              <a:ext cx="3105150" cy="1300149"/>
            </a:xfrm>
            <a:prstGeom prst="rect">
              <a:avLst/>
            </a:prstGeom>
            <a:noFill/>
            <a:ln w="9525">
              <a:noFill/>
              <a:miter lim="800000"/>
              <a:headEnd/>
              <a:tailEnd/>
            </a:ln>
          </p:spPr>
        </p:pic>
        <p:pic>
          <p:nvPicPr>
            <p:cNvPr id="16394" name="Picture 15" descr="Group1 at PF_2"/>
            <p:cNvPicPr>
              <a:picLocks noChangeAspect="1" noChangeArrowheads="1"/>
            </p:cNvPicPr>
            <p:nvPr/>
          </p:nvPicPr>
          <p:blipFill>
            <a:blip r:embed="rId5" cstate="print"/>
            <a:srcRect/>
            <a:stretch>
              <a:fillRect/>
            </a:stretch>
          </p:blipFill>
          <p:spPr bwMode="auto">
            <a:xfrm>
              <a:off x="4724400" y="1911238"/>
              <a:ext cx="3733800" cy="160811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286000"/>
            <a:ext cx="6172200" cy="1893888"/>
          </a:xfrm>
        </p:spPr>
        <p:txBody>
          <a:bodyPr>
            <a:normAutofit fontScale="90000"/>
          </a:bodyPr>
          <a:lstStyle/>
          <a:p>
            <a:pPr eaLnBrk="1" fontAlgn="auto" hangingPunct="1">
              <a:spcAft>
                <a:spcPts val="0"/>
              </a:spcAft>
              <a:defRPr/>
            </a:pPr>
            <a:r>
              <a:rPr lang="en-US" dirty="0" smtClean="0"/>
              <a:t>Global Education is culturally relevant education for the 21</a:t>
            </a:r>
            <a:r>
              <a:rPr lang="en-US" baseline="30000" dirty="0" smtClean="0"/>
              <a:t>st</a:t>
            </a:r>
            <a:r>
              <a:rPr lang="en-US" dirty="0" smtClean="0"/>
              <a:t> century global citizen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Resources</a:t>
            </a:r>
            <a:endParaRPr lang="en-US" dirty="0"/>
          </a:p>
        </p:txBody>
      </p:sp>
      <p:sp>
        <p:nvSpPr>
          <p:cNvPr id="3" name="Content Placeholder 2"/>
          <p:cNvSpPr>
            <a:spLocks noGrp="1"/>
          </p:cNvSpPr>
          <p:nvPr>
            <p:ph sz="quarter" idx="1"/>
          </p:nvPr>
        </p:nvSpPr>
        <p:spPr>
          <a:xfrm>
            <a:off x="457200" y="1143000"/>
            <a:ext cx="8077200" cy="5410200"/>
          </a:xfrm>
        </p:spPr>
        <p:txBody>
          <a:bodyPr/>
          <a:lstStyle/>
          <a:p>
            <a:r>
              <a:rPr lang="en-US" dirty="0" smtClean="0"/>
              <a:t>Asia Society: </a:t>
            </a:r>
            <a:r>
              <a:rPr lang="en-US" dirty="0" smtClean="0">
                <a:hlinkClick r:id="rId2"/>
              </a:rPr>
              <a:t>http://asiasociety.org/files/book-globalcompetence.pdf</a:t>
            </a:r>
            <a:endParaRPr lang="en-US" dirty="0" smtClean="0"/>
          </a:p>
          <a:p>
            <a:r>
              <a:rPr lang="en-US" dirty="0" smtClean="0"/>
              <a:t>Primary Source: </a:t>
            </a:r>
            <a:r>
              <a:rPr lang="en-US" dirty="0" smtClean="0">
                <a:hlinkClick r:id="rId3"/>
              </a:rPr>
              <a:t>http://www.primarysource.org/</a:t>
            </a:r>
            <a:endParaRPr lang="en-US" dirty="0" smtClean="0"/>
          </a:p>
          <a:p>
            <a:r>
              <a:rPr lang="en-US" dirty="0" err="1" smtClean="0"/>
              <a:t>Edsteps</a:t>
            </a:r>
            <a:r>
              <a:rPr lang="en-US" dirty="0" smtClean="0"/>
              <a:t>: </a:t>
            </a:r>
            <a:r>
              <a:rPr lang="en-US" dirty="0" smtClean="0">
                <a:hlinkClick r:id="rId4"/>
              </a:rPr>
              <a:t>http://www.edsteps.org/CCSSO/Home.aspx</a:t>
            </a:r>
            <a:endParaRPr lang="en-US" dirty="0" smtClean="0"/>
          </a:p>
          <a:p>
            <a:r>
              <a:rPr lang="en-US" dirty="0" smtClean="0"/>
              <a:t>Teacher for Global Classrooms Program: </a:t>
            </a:r>
            <a:r>
              <a:rPr lang="en-US" dirty="0" err="1" smtClean="0">
                <a:hlinkClick r:id="rId5"/>
              </a:rPr>
              <a:t>http://www.irex.org/project/teachers-global-classrooms-program-tgc</a:t>
            </a:r>
            <a:r>
              <a:rPr lang="en-US" dirty="0" err="1" smtClean="0"/>
              <a:t>.</a:t>
            </a:r>
            <a:endParaRPr lang="en-US" dirty="0" smtClean="0"/>
          </a:p>
          <a:p>
            <a:r>
              <a:rPr lang="en-US" dirty="0" smtClean="0"/>
              <a:t>Innovation Earth: </a:t>
            </a:r>
            <a:r>
              <a:rPr lang="en-US" dirty="0" smtClean="0">
                <a:hlinkClick r:id="rId6"/>
              </a:rPr>
              <a:t>http://innovationonearth.com/tech/</a:t>
            </a:r>
            <a:endParaRPr lang="en-US" dirty="0" smtClean="0"/>
          </a:p>
          <a:p>
            <a:r>
              <a:rPr lang="en-US" dirty="0" smtClean="0"/>
              <a:t>UNESCO: </a:t>
            </a:r>
            <a:r>
              <a:rPr lang="en-US" dirty="0" smtClean="0">
                <a:hlinkClick r:id="rId7"/>
              </a:rPr>
              <a:t>https://en.unesco.org/themes/education-21st-century/</a:t>
            </a:r>
            <a:endParaRPr lang="en-US" dirty="0" smtClean="0"/>
          </a:p>
          <a:p>
            <a:r>
              <a:rPr lang="en-US" dirty="0" smtClean="0"/>
              <a:t>Global Education Conference: </a:t>
            </a:r>
            <a:r>
              <a:rPr lang="en-US" dirty="0" smtClean="0">
                <a:hlinkClick r:id="rId8"/>
              </a:rPr>
              <a:t>http://www.globaleducationconference.com/page/2014-conference/</a:t>
            </a:r>
            <a:endParaRPr lang="en-US" dirty="0" smtClean="0"/>
          </a:p>
          <a:p>
            <a:endParaRPr lang="en-US" dirty="0" smtClean="0"/>
          </a:p>
          <a:p>
            <a:endParaRPr lang="en-US" dirty="0" smtClean="0"/>
          </a:p>
          <a:p>
            <a:endParaRPr lang="en-US" dirty="0" smtClean="0"/>
          </a:p>
          <a:p>
            <a:endParaRPr lang="en-US" dirty="0" smtClean="0"/>
          </a:p>
          <a:p>
            <a:endParaRPr lang="en-US" i="1" dirty="0" smtClean="0"/>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lstStyle/>
          <a:p>
            <a:pPr>
              <a:defRPr/>
            </a:pPr>
            <a:r>
              <a:rPr lang="en-US" dirty="0" smtClean="0"/>
              <a:t>MPS Students</a:t>
            </a:r>
            <a:endParaRPr lang="en-US" dirty="0"/>
          </a:p>
        </p:txBody>
      </p:sp>
      <p:pic>
        <p:nvPicPr>
          <p:cNvPr id="10245" name="Picture 5" descr="http://www.mpls.k12.mn.us/uploads/Marcy_3_27_08_066.jpg"/>
          <p:cNvPicPr>
            <a:picLocks noGrp="1" noChangeAspect="1" noChangeArrowheads="1"/>
          </p:cNvPicPr>
          <p:nvPr>
            <p:ph idx="1"/>
          </p:nvPr>
        </p:nvPicPr>
        <p:blipFill>
          <a:blip r:embed="rId3" cstate="print"/>
          <a:srcRect/>
          <a:stretch>
            <a:fillRect/>
          </a:stretch>
        </p:blipFill>
        <p:spPr bwMode="auto">
          <a:xfrm>
            <a:off x="830180" y="1219200"/>
            <a:ext cx="7562706" cy="50292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Mps motto</a:t>
            </a:r>
            <a:endParaRPr lang="en-US" sz="4800" dirty="0"/>
          </a:p>
        </p:txBody>
      </p:sp>
      <p:sp>
        <p:nvSpPr>
          <p:cNvPr id="3" name="Content Placeholder 2"/>
          <p:cNvSpPr>
            <a:spLocks noGrp="1"/>
          </p:cNvSpPr>
          <p:nvPr>
            <p:ph sz="quarter" idx="1"/>
          </p:nvPr>
        </p:nvSpPr>
        <p:spPr/>
        <p:txBody>
          <a:bodyPr/>
          <a:lstStyle/>
          <a:p>
            <a:pPr algn="ctr">
              <a:buNone/>
            </a:pPr>
            <a:r>
              <a:rPr lang="en-US" sz="5400" dirty="0" smtClean="0"/>
              <a:t>Urban Education, Global Citizen</a:t>
            </a:r>
            <a:endParaRPr lang="en-US"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MPS Vision</a:t>
            </a:r>
            <a:endParaRPr lang="en-US" dirty="0"/>
          </a:p>
        </p:txBody>
      </p:sp>
      <p:sp>
        <p:nvSpPr>
          <p:cNvPr id="3" name="Content Placeholder 2"/>
          <p:cNvSpPr>
            <a:spLocks noGrp="1"/>
          </p:cNvSpPr>
          <p:nvPr>
            <p:ph sz="quarter" idx="1"/>
          </p:nvPr>
        </p:nvSpPr>
        <p:spPr/>
        <p:txBody>
          <a:bodyPr/>
          <a:lstStyle/>
          <a:p>
            <a:pPr algn="ctr">
              <a:buNone/>
            </a:pPr>
            <a:endParaRPr lang="en-US" sz="3600" dirty="0" smtClean="0"/>
          </a:p>
          <a:p>
            <a:pPr algn="ctr">
              <a:buNone/>
            </a:pPr>
            <a:r>
              <a:rPr lang="en-US" sz="3600" dirty="0" smtClean="0"/>
              <a:t>Every child college and career ready</a:t>
            </a:r>
          </a:p>
          <a:p>
            <a:pPr algn="ctr">
              <a:buNone/>
            </a:pPr>
            <a:endParaRPr lang="en-US" sz="3600" dirty="0"/>
          </a:p>
        </p:txBody>
      </p:sp>
      <p:pic>
        <p:nvPicPr>
          <p:cNvPr id="4" name="Picture 22"/>
          <p:cNvPicPr>
            <a:picLocks noChangeAspect="1" noChangeArrowheads="1"/>
          </p:cNvPicPr>
          <p:nvPr>
            <p:custDataLst>
              <p:tags r:id="rId1"/>
            </p:custDataLst>
          </p:nvPr>
        </p:nvPicPr>
        <p:blipFill>
          <a:blip r:embed="rId4" cstate="print"/>
          <a:srcRect t="17276" b="29346"/>
          <a:stretch>
            <a:fillRect/>
          </a:stretch>
        </p:blipFill>
        <p:spPr bwMode="auto">
          <a:xfrm>
            <a:off x="1371600" y="3429000"/>
            <a:ext cx="550329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MPS  Promise</a:t>
            </a:r>
            <a:endParaRPr lang="en-US" dirty="0"/>
          </a:p>
        </p:txBody>
      </p:sp>
      <p:sp>
        <p:nvSpPr>
          <p:cNvPr id="3" name="Content Placeholder 2"/>
          <p:cNvSpPr>
            <a:spLocks noGrp="1"/>
          </p:cNvSpPr>
          <p:nvPr>
            <p:ph sz="quarter" idx="1"/>
          </p:nvPr>
        </p:nvSpPr>
        <p:spPr/>
        <p:txBody>
          <a:bodyPr/>
          <a:lstStyle/>
          <a:p>
            <a:pPr>
              <a:buNone/>
            </a:pPr>
            <a:r>
              <a:rPr lang="en-US" dirty="0" smtClean="0"/>
              <a:t/>
            </a:r>
            <a:br>
              <a:rPr lang="en-US" dirty="0" smtClean="0"/>
            </a:br>
            <a:r>
              <a:rPr lang="en-US" sz="3200" dirty="0" smtClean="0"/>
              <a:t>Minneapolis Public Schools promises an inspirational education experience in a safe, welcoming environment for all diverse learners to acquire the tools and skills necessary to confidently engage in the global community.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community</a:t>
            </a:r>
            <a:endParaRPr lang="en-US" dirty="0"/>
          </a:p>
        </p:txBody>
      </p:sp>
      <p:sp>
        <p:nvSpPr>
          <p:cNvPr id="3" name="Content Placeholder 2"/>
          <p:cNvSpPr>
            <a:spLocks noGrp="1"/>
          </p:cNvSpPr>
          <p:nvPr>
            <p:ph sz="quarter" idx="1"/>
          </p:nvPr>
        </p:nvSpPr>
        <p:spPr/>
        <p:txBody>
          <a:bodyPr/>
          <a:lstStyle/>
          <a:p>
            <a:pPr>
              <a:buNone/>
            </a:pPr>
            <a:endParaRPr lang="en-US" dirty="0" smtClean="0"/>
          </a:p>
          <a:p>
            <a:r>
              <a:rPr lang="en-US" dirty="0" smtClean="0"/>
              <a:t>Is Global</a:t>
            </a:r>
          </a:p>
          <a:p>
            <a:r>
              <a:rPr lang="en-US" dirty="0" smtClean="0"/>
              <a:t>Needs to Educate the Community’s citizen</a:t>
            </a:r>
          </a:p>
          <a:p>
            <a:r>
              <a:rPr lang="en-US" dirty="0" smtClean="0"/>
              <a:t>Global Education becomes Imperative.</a:t>
            </a:r>
          </a:p>
          <a:p>
            <a:r>
              <a:rPr lang="en-US" dirty="0" smtClean="0"/>
              <a:t>Global Competence is essential for effective citizenship</a:t>
            </a:r>
          </a:p>
          <a:p>
            <a:endParaRPr lang="en-US" dirty="0" smtClean="0"/>
          </a:p>
          <a:p>
            <a:pPr lvl="2"/>
            <a:endParaRPr lang="en-US" dirty="0"/>
          </a:p>
        </p:txBody>
      </p:sp>
      <p:pic>
        <p:nvPicPr>
          <p:cNvPr id="5" name="Picture 16" descr="Mar162010_3637.JPG"/>
          <p:cNvPicPr>
            <a:picLocks noChangeAspect="1"/>
          </p:cNvPicPr>
          <p:nvPr/>
        </p:nvPicPr>
        <p:blipFill>
          <a:blip r:embed="rId3" cstate="print"/>
          <a:srcRect/>
          <a:stretch>
            <a:fillRect/>
          </a:stretch>
        </p:blipFill>
        <p:spPr bwMode="auto">
          <a:xfrm>
            <a:off x="4953000" y="4495800"/>
            <a:ext cx="2438319" cy="1636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Buzz</a:t>
            </a:r>
            <a:endParaRPr lang="en-US" dirty="0"/>
          </a:p>
        </p:txBody>
      </p:sp>
      <p:sp>
        <p:nvSpPr>
          <p:cNvPr id="11267" name="Content Placeholder 2"/>
          <p:cNvSpPr>
            <a:spLocks noGrp="1"/>
          </p:cNvSpPr>
          <p:nvPr>
            <p:ph idx="1"/>
          </p:nvPr>
        </p:nvSpPr>
        <p:spPr>
          <a:xfrm>
            <a:off x="457200" y="1600200"/>
            <a:ext cx="7467600" cy="4873625"/>
          </a:xfrm>
        </p:spPr>
        <p:txBody>
          <a:bodyPr/>
          <a:lstStyle/>
          <a:p>
            <a:r>
              <a:rPr lang="en-US" dirty="0" smtClean="0"/>
              <a:t>21</a:t>
            </a:r>
            <a:r>
              <a:rPr lang="en-US" baseline="30000" dirty="0" smtClean="0"/>
              <a:t>st</a:t>
            </a:r>
            <a:r>
              <a:rPr lang="en-US" dirty="0" smtClean="0"/>
              <a:t> Century skills</a:t>
            </a:r>
          </a:p>
          <a:p>
            <a:r>
              <a:rPr lang="en-US" dirty="0" smtClean="0"/>
              <a:t>Education of and for the Whole child  </a:t>
            </a:r>
          </a:p>
          <a:p>
            <a:r>
              <a:rPr lang="en-US" dirty="0" smtClean="0"/>
              <a:t>STEM</a:t>
            </a:r>
          </a:p>
          <a:p>
            <a:r>
              <a:rPr lang="en-US" dirty="0" smtClean="0"/>
              <a:t>STEAM</a:t>
            </a:r>
          </a:p>
          <a:p>
            <a:r>
              <a:rPr lang="en-US" dirty="0" smtClean="0"/>
              <a:t>Cultural Competency </a:t>
            </a:r>
          </a:p>
          <a:p>
            <a:r>
              <a:rPr lang="en-US" dirty="0" smtClean="0"/>
              <a:t>Equity</a:t>
            </a:r>
          </a:p>
          <a:p>
            <a:r>
              <a:rPr lang="en-US" dirty="0" smtClean="0"/>
              <a:t>Communication</a:t>
            </a:r>
          </a:p>
          <a:p>
            <a:r>
              <a:rPr lang="en-US" dirty="0" smtClean="0"/>
              <a:t>Language Acquisition and Development</a:t>
            </a:r>
          </a:p>
          <a:p>
            <a:r>
              <a:rPr lang="en-US" dirty="0" smtClean="0"/>
              <a:t>Higher Order Critical Thinking</a:t>
            </a:r>
          </a:p>
          <a:p>
            <a:r>
              <a:rPr lang="en-US" dirty="0" smtClean="0"/>
              <a:t>Sustainability </a:t>
            </a:r>
          </a:p>
          <a:p>
            <a:r>
              <a:rPr lang="en-US" dirty="0" smtClean="0"/>
              <a:t>Race to the Top</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skills-VIDEO CLIPS</a:t>
            </a:r>
            <a:endParaRPr lang="en-US" dirty="0"/>
          </a:p>
        </p:txBody>
      </p:sp>
      <p:sp>
        <p:nvSpPr>
          <p:cNvPr id="3" name="Content Placeholder 2"/>
          <p:cNvSpPr>
            <a:spLocks noGrp="1"/>
          </p:cNvSpPr>
          <p:nvPr>
            <p:ph sz="quarter" idx="1"/>
          </p:nvPr>
        </p:nvSpPr>
        <p:spPr/>
        <p:txBody>
          <a:bodyPr/>
          <a:lstStyle/>
          <a:p>
            <a:r>
              <a:rPr lang="en-US" dirty="0" smtClean="0">
                <a:hlinkClick r:id="rId3"/>
              </a:rPr>
              <a:t>https://www.youtube.com/watch?v=Ax5cNlutAys/</a:t>
            </a:r>
            <a:endParaRPr lang="en-US" dirty="0" smtClean="0"/>
          </a:p>
          <a:p>
            <a:r>
              <a:rPr lang="en-US" dirty="0" err="1" smtClean="0">
                <a:hlinkClick r:id="rId4"/>
              </a:rPr>
              <a:t>http://sites.sandiego.edu/globaleducation/defining-global-education/</a:t>
            </a:r>
            <a:r>
              <a:rPr lang="en-US" dirty="0" err="1" smtClean="0"/>
              <a:t>.</a:t>
            </a:r>
            <a:endParaRPr lang="en-US" dirty="0" smtClean="0"/>
          </a:p>
          <a:p>
            <a:r>
              <a:rPr lang="en-US" dirty="0" smtClean="0">
                <a:hlinkClick r:id="rId5"/>
              </a:rPr>
              <a:t>https://www.youtube.com/watch?v=l72UFXqa8ZU&amp;feature=related</a:t>
            </a:r>
            <a:endParaRPr lang="en-US" dirty="0" smtClean="0"/>
          </a:p>
          <a:p>
            <a:r>
              <a:rPr lang="en-US" dirty="0" smtClean="0"/>
              <a:t>What is 21</a:t>
            </a:r>
            <a:r>
              <a:rPr lang="en-US" baseline="30000" dirty="0" smtClean="0"/>
              <a:t>st</a:t>
            </a:r>
            <a:r>
              <a:rPr lang="en-US" dirty="0" smtClean="0"/>
              <a:t> Century Education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ES3hfug8UaYUZvCccWfv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1269</TotalTime>
  <Words>775</Words>
  <Application>Microsoft Office PowerPoint</Application>
  <PresentationFormat>On-screen Show (4:3)</PresentationFormat>
  <Paragraphs>116</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Fulfilling our promise: A case for systemic global education plan for MPS</vt:lpstr>
      <vt:lpstr>Global Education is culturally relevant education for the 21st century global citizen</vt:lpstr>
      <vt:lpstr>MPS Students</vt:lpstr>
      <vt:lpstr>Mps motto</vt:lpstr>
      <vt:lpstr>MPS Vision</vt:lpstr>
      <vt:lpstr>MPS  Promise</vt:lpstr>
      <vt:lpstr>Our community</vt:lpstr>
      <vt:lpstr>The Buzz</vt:lpstr>
      <vt:lpstr>21st  Century skills-VIDEO CLIPS</vt:lpstr>
      <vt:lpstr>What is global competence?</vt:lpstr>
      <vt:lpstr>Dimensions of global competence: </vt:lpstr>
      <vt:lpstr>PowerPoint Presentation</vt:lpstr>
      <vt:lpstr>ARE WE THERE YET: Examining data</vt:lpstr>
      <vt:lpstr>Middle School  A College Readiness  (Explore Test) </vt:lpstr>
      <vt:lpstr>High School  A College Readiness  (Plan Test)</vt:lpstr>
      <vt:lpstr>A Case for global Education</vt:lpstr>
      <vt:lpstr>Effective schools</vt:lpstr>
      <vt:lpstr>Why is Global education important? </vt:lpstr>
      <vt:lpstr>PowerPoint Presentation</vt:lpstr>
      <vt:lpstr>Resources</vt:lpstr>
    </vt:vector>
  </TitlesOfParts>
  <Company>Minneapolis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Inquiry as culturally relevant pedagogy</dc:title>
  <dc:creator>anosu001</dc:creator>
  <cp:lastModifiedBy>Angela Osuji</cp:lastModifiedBy>
  <cp:revision>122</cp:revision>
  <dcterms:created xsi:type="dcterms:W3CDTF">2014-11-26T03:09:47Z</dcterms:created>
  <dcterms:modified xsi:type="dcterms:W3CDTF">2015-04-13T14:21:51Z</dcterms:modified>
</cp:coreProperties>
</file>